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7.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9" r:id="rId3"/>
    <p:sldId id="385" r:id="rId4"/>
    <p:sldId id="362" r:id="rId5"/>
    <p:sldId id="394" r:id="rId6"/>
    <p:sldId id="386" r:id="rId7"/>
    <p:sldId id="390" r:id="rId8"/>
    <p:sldId id="398" r:id="rId9"/>
    <p:sldId id="399" r:id="rId10"/>
    <p:sldId id="389" r:id="rId11"/>
    <p:sldId id="391" r:id="rId12"/>
    <p:sldId id="392" r:id="rId13"/>
    <p:sldId id="393" r:id="rId14"/>
    <p:sldId id="395" r:id="rId15"/>
    <p:sldId id="396" r:id="rId16"/>
    <p:sldId id="397" r:id="rId17"/>
    <p:sldId id="365" r:id="rId18"/>
    <p:sldId id="366" r:id="rId19"/>
    <p:sldId id="367" r:id="rId20"/>
    <p:sldId id="368" r:id="rId21"/>
    <p:sldId id="369" r:id="rId22"/>
    <p:sldId id="370" r:id="rId23"/>
    <p:sldId id="371" r:id="rId24"/>
    <p:sldId id="372" r:id="rId25"/>
    <p:sldId id="373" r:id="rId26"/>
    <p:sldId id="374" r:id="rId27"/>
    <p:sldId id="375" r:id="rId28"/>
    <p:sldId id="376" r:id="rId29"/>
    <p:sldId id="377" r:id="rId30"/>
    <p:sldId id="378" r:id="rId31"/>
    <p:sldId id="382" r:id="rId32"/>
    <p:sldId id="384" r:id="rId33"/>
    <p:sldId id="383" r:id="rId34"/>
    <p:sldId id="349"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46" autoAdjust="0"/>
    <p:restoredTop sz="94660"/>
  </p:normalViewPr>
  <p:slideViewPr>
    <p:cSldViewPr>
      <p:cViewPr varScale="1">
        <p:scale>
          <a:sx n="87" d="100"/>
          <a:sy n="87" d="100"/>
        </p:scale>
        <p:origin x="-11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25.10.2018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25.10.2018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25.10.2018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aliosmangokcan.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1635461" y="742611"/>
            <a:ext cx="5624192" cy="936104"/>
          </a:xfrm>
        </p:spPr>
        <p:txBody>
          <a:bodyPr>
            <a:normAutofit/>
          </a:bodyPr>
          <a:lstStyle/>
          <a:p>
            <a:r>
              <a:rPr lang="tr-TR" sz="2400" dirty="0" smtClean="0">
                <a:latin typeface="Palatino Linotype" panose="02040502050505030304" pitchFamily="18" charset="0"/>
              </a:rPr>
              <a:t>Turgutlu Meslek Yüksek Okulu </a:t>
            </a:r>
            <a:br>
              <a:rPr lang="tr-TR" sz="2400" dirty="0" smtClean="0">
                <a:latin typeface="Palatino Linotype" panose="02040502050505030304" pitchFamily="18" charset="0"/>
              </a:rPr>
            </a:br>
            <a:r>
              <a:rPr lang="tr-TR" sz="2400" dirty="0" smtClean="0">
                <a:latin typeface="Palatino Linotype" panose="02040502050505030304" pitchFamily="18" charset="0"/>
              </a:rPr>
              <a:t>Bilgisayar Programcılığı</a:t>
            </a:r>
            <a:endParaRPr lang="tr-TR" sz="2400" dirty="0">
              <a:latin typeface="Palatino Linotype" panose="02040502050505030304" pitchFamily="18" charset="0"/>
            </a:endParaRPr>
          </a:p>
        </p:txBody>
      </p:sp>
      <p:sp>
        <p:nvSpPr>
          <p:cNvPr id="8" name="Başlık 1"/>
          <p:cNvSpPr txBox="1">
            <a:spLocks/>
          </p:cNvSpPr>
          <p:nvPr/>
        </p:nvSpPr>
        <p:spPr>
          <a:xfrm>
            <a:off x="1735873" y="1976218"/>
            <a:ext cx="5495964" cy="969221"/>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200" b="1" dirty="0" smtClean="0">
                <a:latin typeface="Palatino Linotype" panose="02040502050505030304" pitchFamily="18" charset="0"/>
              </a:rPr>
              <a:t>Sunucu İşletim Sistemleri</a:t>
            </a:r>
          </a:p>
          <a:p>
            <a:r>
              <a:rPr lang="tr-TR" sz="3200" b="1">
                <a:latin typeface="Palatino Linotype" panose="02040502050505030304" pitchFamily="18" charset="0"/>
              </a:rPr>
              <a:t>6</a:t>
            </a:r>
            <a:r>
              <a:rPr lang="tr-TR" sz="3200" b="1" smtClean="0">
                <a:latin typeface="Palatino Linotype" panose="02040502050505030304" pitchFamily="18" charset="0"/>
              </a:rPr>
              <a:t>.Hafta</a:t>
            </a:r>
            <a:endParaRPr lang="tr-TR" sz="3200" b="1" dirty="0">
              <a:latin typeface="Palatino Linotype" panose="02040502050505030304" pitchFamily="18" charset="0"/>
            </a:endParaRP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421694" y="3229229"/>
            <a:ext cx="4124322" cy="18430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4" descr="C:\Users\aLoNSo\Desktop\cbu_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332656"/>
            <a:ext cx="2088232" cy="1756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945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a:bodyPr>
          <a:lstStyle/>
          <a:p>
            <a:r>
              <a:rPr lang="tr-TR" sz="3600" dirty="0" smtClean="0">
                <a:latin typeface="Palatino Linotype" panose="02040502050505030304" pitchFamily="18" charset="0"/>
              </a:rPr>
              <a:t>Active Directory (AD) Mantıksal Yapısı</a:t>
            </a:r>
            <a:endParaRPr lang="tr-TR" sz="3600"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buNone/>
            </a:pPr>
            <a:r>
              <a:rPr lang="tr-TR" sz="1600" b="1" dirty="0">
                <a:latin typeface="Palatino Linotype" panose="02040502050505030304" pitchFamily="18" charset="0"/>
              </a:rPr>
              <a:t>Global </a:t>
            </a:r>
            <a:r>
              <a:rPr lang="tr-TR" sz="1600" b="1" dirty="0" err="1" smtClean="0">
                <a:latin typeface="Palatino Linotype" panose="02040502050505030304" pitchFamily="18" charset="0"/>
              </a:rPr>
              <a:t>Catalog</a:t>
            </a:r>
            <a:r>
              <a:rPr lang="tr-TR" sz="1600" b="1" dirty="0" smtClean="0">
                <a:latin typeface="Palatino Linotype" panose="02040502050505030304" pitchFamily="18" charset="0"/>
              </a:rPr>
              <a:t>:</a:t>
            </a:r>
          </a:p>
          <a:p>
            <a:pPr marL="0" indent="0">
              <a:buNone/>
            </a:pPr>
            <a:endParaRPr lang="tr-TR" sz="1600" b="1" dirty="0">
              <a:latin typeface="Palatino Linotype" panose="02040502050505030304" pitchFamily="18" charset="0"/>
            </a:endParaRPr>
          </a:p>
          <a:p>
            <a:pPr marL="0" indent="0">
              <a:buNone/>
            </a:pPr>
            <a:r>
              <a:rPr lang="tr-TR" sz="1600" dirty="0">
                <a:latin typeface="Palatino Linotype" panose="02040502050505030304" pitchFamily="18" charset="0"/>
              </a:rPr>
              <a:t>Global </a:t>
            </a:r>
            <a:r>
              <a:rPr lang="tr-TR" sz="1600" dirty="0" err="1">
                <a:latin typeface="Palatino Linotype" panose="02040502050505030304" pitchFamily="18" charset="0"/>
              </a:rPr>
              <a:t>Catalog</a:t>
            </a:r>
            <a:r>
              <a:rPr lang="tr-TR" sz="1600" dirty="0">
                <a:latin typeface="Palatino Linotype" panose="02040502050505030304" pitchFamily="18" charset="0"/>
              </a:rPr>
              <a:t> (GC), Active Directory </a:t>
            </a:r>
            <a:r>
              <a:rPr lang="tr-TR" sz="1600" dirty="0" err="1">
                <a:latin typeface="Palatino Linotype" panose="02040502050505030304" pitchFamily="18" charset="0"/>
              </a:rPr>
              <a:t>Forest</a:t>
            </a:r>
            <a:r>
              <a:rPr lang="tr-TR" sz="1600" dirty="0">
                <a:latin typeface="Palatino Linotype" panose="02040502050505030304" pitchFamily="18" charset="0"/>
              </a:rPr>
              <a:t>’ ı içinde yer alan her objeyi bulunduran bir </a:t>
            </a:r>
            <a:r>
              <a:rPr lang="tr-TR" sz="1600" dirty="0" err="1">
                <a:latin typeface="Palatino Linotype" panose="02040502050505030304" pitchFamily="18" charset="0"/>
              </a:rPr>
              <a:t>veritabanıdır</a:t>
            </a:r>
            <a:r>
              <a:rPr lang="tr-TR" sz="1600" dirty="0">
                <a:latin typeface="Palatino Linotype" panose="02040502050505030304" pitchFamily="18" charset="0"/>
              </a:rPr>
              <a:t> ve Global </a:t>
            </a:r>
            <a:r>
              <a:rPr lang="tr-TR" sz="1600" dirty="0" err="1">
                <a:latin typeface="Palatino Linotype" panose="02040502050505030304" pitchFamily="18" charset="0"/>
              </a:rPr>
              <a:t>Catalog</a:t>
            </a:r>
            <a:r>
              <a:rPr lang="tr-TR" sz="1600" dirty="0">
                <a:latin typeface="Palatino Linotype" panose="02040502050505030304" pitchFamily="18" charset="0"/>
              </a:rPr>
              <a:t> Server‘ </a:t>
            </a:r>
            <a:r>
              <a:rPr lang="tr-TR" sz="1600" dirty="0" err="1">
                <a:latin typeface="Palatino Linotype" panose="02040502050505030304" pitchFamily="18" charset="0"/>
              </a:rPr>
              <a:t>larda</a:t>
            </a:r>
            <a:r>
              <a:rPr lang="tr-TR" sz="1600" dirty="0">
                <a:latin typeface="Palatino Linotype" panose="02040502050505030304" pitchFamily="18" charset="0"/>
              </a:rPr>
              <a:t> tutulur. Bu barındırılan özellikler, varsayılan olarak, sorgulamalar esnasında en sık kullanılan özelliklerdir. Global </a:t>
            </a:r>
            <a:r>
              <a:rPr lang="tr-TR" sz="1600" dirty="0" err="1">
                <a:latin typeface="Palatino Linotype" panose="02040502050505030304" pitchFamily="18" charset="0"/>
              </a:rPr>
              <a:t>Catalog</a:t>
            </a:r>
            <a:r>
              <a:rPr lang="tr-TR" sz="1600" dirty="0">
                <a:latin typeface="Palatino Linotype" panose="02040502050505030304" pitchFamily="18" charset="0"/>
              </a:rPr>
              <a:t> kullanıcılara şu hizmetleri sunar;</a:t>
            </a:r>
          </a:p>
          <a:p>
            <a:pPr marL="0" indent="0">
              <a:buNone/>
            </a:pPr>
            <a:endParaRPr lang="tr-TR" sz="1600" dirty="0">
              <a:latin typeface="Palatino Linotype" panose="02040502050505030304" pitchFamily="18" charset="0"/>
            </a:endParaRPr>
          </a:p>
          <a:p>
            <a:pPr marL="0" indent="0">
              <a:buNone/>
            </a:pPr>
            <a:r>
              <a:rPr lang="tr-TR" sz="1600" dirty="0">
                <a:latin typeface="Palatino Linotype" panose="02040502050505030304" pitchFamily="18" charset="0"/>
              </a:rPr>
              <a:t>• Gereken verinin nerede olduğundan bağımsız olarak Active Directory objeleri hakkında bilgiler sunar.</a:t>
            </a:r>
          </a:p>
          <a:p>
            <a:pPr marL="0" indent="0">
              <a:buNone/>
            </a:pPr>
            <a:r>
              <a:rPr lang="tr-TR" sz="1600" dirty="0">
                <a:latin typeface="Palatino Linotype" panose="02040502050505030304" pitchFamily="18" charset="0"/>
              </a:rPr>
              <a:t>• Bir ağa logon olunurken Universal </a:t>
            </a:r>
            <a:r>
              <a:rPr lang="tr-TR" sz="1600" dirty="0" err="1">
                <a:latin typeface="Palatino Linotype" panose="02040502050505030304" pitchFamily="18" charset="0"/>
              </a:rPr>
              <a:t>Group</a:t>
            </a:r>
            <a:r>
              <a:rPr lang="tr-TR" sz="1600" dirty="0">
                <a:latin typeface="Palatino Linotype" panose="02040502050505030304" pitchFamily="18" charset="0"/>
              </a:rPr>
              <a:t> </a:t>
            </a:r>
            <a:r>
              <a:rPr lang="tr-TR" sz="1600" dirty="0" err="1">
                <a:latin typeface="Palatino Linotype" panose="02040502050505030304" pitchFamily="18" charset="0"/>
              </a:rPr>
              <a:t>Membership</a:t>
            </a:r>
            <a:r>
              <a:rPr lang="tr-TR" sz="1600" dirty="0">
                <a:latin typeface="Palatino Linotype" panose="02040502050505030304" pitchFamily="18" charset="0"/>
              </a:rPr>
              <a:t> bilgisini kullanır.</a:t>
            </a:r>
          </a:p>
          <a:p>
            <a:pPr marL="0" indent="0">
              <a:buNone/>
            </a:pPr>
            <a:endParaRPr lang="tr-TR" sz="1600" dirty="0">
              <a:latin typeface="Palatino Linotype" panose="02040502050505030304" pitchFamily="18" charset="0"/>
            </a:endParaRPr>
          </a:p>
          <a:p>
            <a:pPr marL="0" indent="0">
              <a:buNone/>
            </a:pPr>
            <a:r>
              <a:rPr lang="tr-TR" sz="1600" dirty="0">
                <a:latin typeface="Palatino Linotype" panose="02040502050505030304" pitchFamily="18" charset="0"/>
              </a:rPr>
              <a:t>Global </a:t>
            </a:r>
            <a:r>
              <a:rPr lang="tr-TR" sz="1600" dirty="0" err="1">
                <a:latin typeface="Palatino Linotype" panose="02040502050505030304" pitchFamily="18" charset="0"/>
              </a:rPr>
              <a:t>Catalog</a:t>
            </a:r>
            <a:r>
              <a:rPr lang="tr-TR" sz="1600" dirty="0">
                <a:latin typeface="Palatino Linotype" panose="02040502050505030304" pitchFamily="18" charset="0"/>
              </a:rPr>
              <a:t> Sunucusu </a:t>
            </a:r>
            <a:r>
              <a:rPr lang="tr-TR" sz="1600" dirty="0" err="1">
                <a:latin typeface="Palatino Linotype" panose="02040502050505030304" pitchFamily="18" charset="0"/>
              </a:rPr>
              <a:t>Domain’deki</a:t>
            </a:r>
            <a:r>
              <a:rPr lang="tr-TR" sz="1600" dirty="0">
                <a:latin typeface="Palatino Linotype" panose="02040502050505030304" pitchFamily="18" charset="0"/>
              </a:rPr>
              <a:t> bir Domain </a:t>
            </a:r>
            <a:r>
              <a:rPr lang="tr-TR" sz="1600" dirty="0" err="1">
                <a:latin typeface="Palatino Linotype" panose="02040502050505030304" pitchFamily="18" charset="0"/>
              </a:rPr>
              <a:t>Controller’dır</a:t>
            </a:r>
            <a:r>
              <a:rPr lang="tr-TR" sz="1600" dirty="0">
                <a:latin typeface="Palatino Linotype" panose="02040502050505030304" pitchFamily="18" charset="0"/>
              </a:rPr>
              <a:t> ve </a:t>
            </a:r>
            <a:r>
              <a:rPr lang="tr-TR" sz="1600" dirty="0" err="1">
                <a:latin typeface="Palatino Linotype" panose="02040502050505030304" pitchFamily="18" charset="0"/>
              </a:rPr>
              <a:t>Domain’de</a:t>
            </a:r>
            <a:r>
              <a:rPr lang="tr-TR" sz="1600" dirty="0">
                <a:latin typeface="Palatino Linotype" panose="02040502050505030304" pitchFamily="18" charset="0"/>
              </a:rPr>
              <a:t> oluşturulan ilk Domain Controller otomatik olarak Global </a:t>
            </a:r>
            <a:r>
              <a:rPr lang="tr-TR" sz="1600" dirty="0" err="1">
                <a:latin typeface="Palatino Linotype" panose="02040502050505030304" pitchFamily="18" charset="0"/>
              </a:rPr>
              <a:t>Catalog</a:t>
            </a:r>
            <a:r>
              <a:rPr lang="tr-TR" sz="1600" dirty="0">
                <a:latin typeface="Palatino Linotype" panose="02040502050505030304" pitchFamily="18" charset="0"/>
              </a:rPr>
              <a:t> seviyesine yükseltilir. Sonradan ek Global </a:t>
            </a:r>
            <a:r>
              <a:rPr lang="tr-TR" sz="1600" dirty="0" err="1">
                <a:latin typeface="Palatino Linotype" panose="02040502050505030304" pitchFamily="18" charset="0"/>
              </a:rPr>
              <a:t>Catalog</a:t>
            </a:r>
            <a:r>
              <a:rPr lang="tr-TR" sz="1600" dirty="0">
                <a:latin typeface="Palatino Linotype" panose="02040502050505030304" pitchFamily="18" charset="0"/>
              </a:rPr>
              <a:t> Sunucular eklenebilir.</a:t>
            </a:r>
            <a:endParaRPr lang="tr-TR" sz="1400" dirty="0">
              <a:latin typeface="Palatino Linotype" panose="02040502050505030304" pitchFamily="18" charset="0"/>
            </a:endParaRPr>
          </a:p>
        </p:txBody>
      </p:sp>
    </p:spTree>
    <p:extLst>
      <p:ext uri="{BB962C8B-B14F-4D97-AF65-F5344CB8AC3E}">
        <p14:creationId xmlns:p14="http://schemas.microsoft.com/office/powerpoint/2010/main" val="3919038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a:bodyPr>
          <a:lstStyle/>
          <a:p>
            <a:r>
              <a:rPr lang="tr-TR" sz="3600" dirty="0" smtClean="0">
                <a:latin typeface="Palatino Linotype" panose="02040502050505030304" pitchFamily="18" charset="0"/>
              </a:rPr>
              <a:t>Active Directory (AD) Mantıksal Yapısı</a:t>
            </a:r>
            <a:endParaRPr lang="tr-TR" sz="3600"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buNone/>
            </a:pPr>
            <a:r>
              <a:rPr lang="tr-TR" sz="1600" b="1" dirty="0">
                <a:latin typeface="Palatino Linotype" panose="02040502050505030304" pitchFamily="18" charset="0"/>
              </a:rPr>
              <a:t>Active Directory </a:t>
            </a:r>
            <a:r>
              <a:rPr lang="tr-TR" sz="1600" b="1" dirty="0" err="1">
                <a:latin typeface="Palatino Linotype" panose="02040502050505030304" pitchFamily="18" charset="0"/>
              </a:rPr>
              <a:t>Schema</a:t>
            </a:r>
            <a:endParaRPr lang="tr-TR" sz="1600" b="1" dirty="0">
              <a:latin typeface="Palatino Linotype" panose="02040502050505030304" pitchFamily="18" charset="0"/>
            </a:endParaRPr>
          </a:p>
          <a:p>
            <a:pPr marL="0" indent="0">
              <a:buNone/>
            </a:pPr>
            <a:r>
              <a:rPr lang="tr-TR" sz="1600" dirty="0">
                <a:latin typeface="Palatino Linotype" panose="02040502050505030304" pitchFamily="18" charset="0"/>
              </a:rPr>
              <a:t>Kullanıcı, grup, bilgisayar ve yazıcılar gibi bütün objelere ait bilgileri içerir. </a:t>
            </a:r>
            <a:r>
              <a:rPr lang="tr-TR" sz="1600" dirty="0" err="1">
                <a:latin typeface="Palatino Linotype" panose="02040502050505030304" pitchFamily="18" charset="0"/>
              </a:rPr>
              <a:t>Forest</a:t>
            </a:r>
            <a:r>
              <a:rPr lang="tr-TR" sz="1600" dirty="0">
                <a:latin typeface="Palatino Linotype" panose="02040502050505030304" pitchFamily="18" charset="0"/>
              </a:rPr>
              <a:t> içerisinde, sadece bir </a:t>
            </a:r>
            <a:r>
              <a:rPr lang="tr-TR" sz="1600" dirty="0" err="1">
                <a:latin typeface="Palatino Linotype" panose="02040502050505030304" pitchFamily="18" charset="0"/>
              </a:rPr>
              <a:t>Schema</a:t>
            </a:r>
            <a:r>
              <a:rPr lang="tr-TR" sz="1600" dirty="0">
                <a:latin typeface="Palatino Linotype" panose="02040502050505030304" pitchFamily="18" charset="0"/>
              </a:rPr>
              <a:t> bulunur ve bütün obje bilgileri bu </a:t>
            </a:r>
            <a:r>
              <a:rPr lang="tr-TR" sz="1600" dirty="0" err="1">
                <a:latin typeface="Palatino Linotype" panose="02040502050505030304" pitchFamily="18" charset="0"/>
              </a:rPr>
              <a:t>Schema</a:t>
            </a:r>
            <a:r>
              <a:rPr lang="tr-TR" sz="1600" dirty="0">
                <a:latin typeface="Palatino Linotype" panose="02040502050505030304" pitchFamily="18" charset="0"/>
              </a:rPr>
              <a:t> üzerine yazılır. Kullanıcıların çalıştıkları bölümler ve doğum yeri gibi bilgileri buna örnek olarak verebiliriz. </a:t>
            </a:r>
            <a:r>
              <a:rPr lang="tr-TR" sz="1600" dirty="0" err="1">
                <a:latin typeface="Palatino Linotype" panose="02040502050505030304" pitchFamily="18" charset="0"/>
              </a:rPr>
              <a:t>Schema</a:t>
            </a:r>
            <a:r>
              <a:rPr lang="tr-TR" sz="1600" dirty="0">
                <a:latin typeface="Palatino Linotype" panose="02040502050505030304" pitchFamily="18" charset="0"/>
              </a:rPr>
              <a:t> bilgileri, Active Directory </a:t>
            </a:r>
            <a:r>
              <a:rPr lang="tr-TR" sz="1600" dirty="0" err="1">
                <a:latin typeface="Palatino Linotype" panose="02040502050505030304" pitchFamily="18" charset="0"/>
              </a:rPr>
              <a:t>veritabanı</a:t>
            </a:r>
            <a:r>
              <a:rPr lang="tr-TR" sz="1600" dirty="0">
                <a:latin typeface="Palatino Linotype" panose="02040502050505030304" pitchFamily="18" charset="0"/>
              </a:rPr>
              <a:t> (</a:t>
            </a:r>
            <a:r>
              <a:rPr lang="tr-TR" sz="1600" dirty="0" err="1">
                <a:latin typeface="Palatino Linotype" panose="02040502050505030304" pitchFamily="18" charset="0"/>
              </a:rPr>
              <a:t>database</a:t>
            </a:r>
            <a:r>
              <a:rPr lang="tr-TR" sz="1600" dirty="0">
                <a:latin typeface="Palatino Linotype" panose="02040502050505030304" pitchFamily="18" charset="0"/>
              </a:rPr>
              <a:t>) içerisinde depolanır.</a:t>
            </a:r>
          </a:p>
          <a:p>
            <a:pPr marL="0" indent="0">
              <a:buNone/>
            </a:pPr>
            <a:endParaRPr lang="tr-TR" sz="1600" dirty="0">
              <a:latin typeface="Palatino Linotype" panose="02040502050505030304" pitchFamily="18" charset="0"/>
            </a:endParaRPr>
          </a:p>
          <a:p>
            <a:pPr marL="0" indent="0">
              <a:buNone/>
            </a:pPr>
            <a:r>
              <a:rPr lang="tr-TR" sz="1600" dirty="0">
                <a:latin typeface="Palatino Linotype" panose="02040502050505030304" pitchFamily="18" charset="0"/>
              </a:rPr>
              <a:t>• Kullanıcı uygulamaları için dinamik bir yapı sunar. Kullanıcıların obje araştırma işlemleri, </a:t>
            </a:r>
            <a:r>
              <a:rPr lang="tr-TR" sz="1600" dirty="0" err="1">
                <a:latin typeface="Palatino Linotype" panose="02040502050505030304" pitchFamily="18" charset="0"/>
              </a:rPr>
              <a:t>Schema</a:t>
            </a:r>
            <a:r>
              <a:rPr lang="tr-TR" sz="1600" dirty="0">
                <a:latin typeface="Palatino Linotype" panose="02040502050505030304" pitchFamily="18" charset="0"/>
              </a:rPr>
              <a:t> üzerinden gerçekleşir.</a:t>
            </a:r>
          </a:p>
          <a:p>
            <a:pPr marL="0" indent="0">
              <a:buNone/>
            </a:pPr>
            <a:r>
              <a:rPr lang="tr-TR" sz="1600" dirty="0">
                <a:latin typeface="Palatino Linotype" panose="02040502050505030304" pitchFamily="18" charset="0"/>
              </a:rPr>
              <a:t>• Yeni oluşturulan veya değiştirilen obje dinamik olarak </a:t>
            </a:r>
            <a:r>
              <a:rPr lang="tr-TR" sz="1600" dirty="0" err="1">
                <a:latin typeface="Palatino Linotype" panose="02040502050505030304" pitchFamily="18" charset="0"/>
              </a:rPr>
              <a:t>Schema</a:t>
            </a:r>
            <a:r>
              <a:rPr lang="tr-TR" sz="1600" dirty="0">
                <a:latin typeface="Palatino Linotype" panose="02040502050505030304" pitchFamily="18" charset="0"/>
              </a:rPr>
              <a:t> içerisinde güncellenir.</a:t>
            </a:r>
          </a:p>
          <a:p>
            <a:pPr marL="0" indent="0">
              <a:buNone/>
            </a:pPr>
            <a:r>
              <a:rPr lang="tr-TR" sz="1600" dirty="0">
                <a:latin typeface="Palatino Linotype" panose="02040502050505030304" pitchFamily="18" charset="0"/>
              </a:rPr>
              <a:t>• Obje sınıf ve niteliklerinin korunmasında, </a:t>
            </a:r>
            <a:r>
              <a:rPr lang="tr-TR" sz="1600" dirty="0" err="1">
                <a:latin typeface="Palatino Linotype" panose="02040502050505030304" pitchFamily="18" charset="0"/>
              </a:rPr>
              <a:t>discretionary</a:t>
            </a:r>
            <a:r>
              <a:rPr lang="tr-TR" sz="1600" dirty="0">
                <a:latin typeface="Palatino Linotype" panose="02040502050505030304" pitchFamily="18" charset="0"/>
              </a:rPr>
              <a:t> </a:t>
            </a:r>
            <a:r>
              <a:rPr lang="tr-TR" sz="1600" dirty="0" err="1">
                <a:latin typeface="Palatino Linotype" panose="02040502050505030304" pitchFamily="18" charset="0"/>
              </a:rPr>
              <a:t>access</a:t>
            </a:r>
            <a:r>
              <a:rPr lang="tr-TR" sz="1600" dirty="0">
                <a:latin typeface="Palatino Linotype" panose="02040502050505030304" pitchFamily="18" charset="0"/>
              </a:rPr>
              <a:t> </a:t>
            </a:r>
            <a:r>
              <a:rPr lang="tr-TR" sz="1600" dirty="0" err="1">
                <a:latin typeface="Palatino Linotype" panose="02040502050505030304" pitchFamily="18" charset="0"/>
              </a:rPr>
              <a:t>control</a:t>
            </a:r>
            <a:r>
              <a:rPr lang="tr-TR" sz="1600" dirty="0">
                <a:latin typeface="Palatino Linotype" panose="02040502050505030304" pitchFamily="18" charset="0"/>
              </a:rPr>
              <a:t> </a:t>
            </a:r>
            <a:r>
              <a:rPr lang="tr-TR" sz="1600" dirty="0" err="1">
                <a:latin typeface="Palatino Linotype" panose="02040502050505030304" pitchFamily="18" charset="0"/>
              </a:rPr>
              <a:t>lists</a:t>
            </a:r>
            <a:r>
              <a:rPr lang="tr-TR" sz="1600" dirty="0">
                <a:latin typeface="Palatino Linotype" panose="02040502050505030304" pitchFamily="18" charset="0"/>
              </a:rPr>
              <a:t>(</a:t>
            </a:r>
            <a:r>
              <a:rPr lang="tr-TR" sz="1600" dirty="0" err="1">
                <a:latin typeface="Palatino Linotype" panose="02040502050505030304" pitchFamily="18" charset="0"/>
              </a:rPr>
              <a:t>DACLs</a:t>
            </a:r>
            <a:r>
              <a:rPr lang="tr-TR" sz="1600" dirty="0">
                <a:latin typeface="Palatino Linotype" panose="02040502050505030304" pitchFamily="18" charset="0"/>
              </a:rPr>
              <a:t>) kullanılır.</a:t>
            </a:r>
          </a:p>
          <a:p>
            <a:pPr marL="0" indent="0">
              <a:buNone/>
            </a:pPr>
            <a:r>
              <a:rPr lang="tr-TR" sz="1600" dirty="0">
                <a:latin typeface="Palatino Linotype" panose="02040502050505030304" pitchFamily="18" charset="0"/>
              </a:rPr>
              <a:t>• </a:t>
            </a:r>
            <a:r>
              <a:rPr lang="tr-TR" sz="1600" dirty="0" err="1">
                <a:latin typeface="Palatino Linotype" panose="02040502050505030304" pitchFamily="18" charset="0"/>
              </a:rPr>
              <a:t>DACLs</a:t>
            </a:r>
            <a:r>
              <a:rPr lang="tr-TR" sz="1600" dirty="0">
                <a:latin typeface="Palatino Linotype" panose="02040502050505030304" pitchFamily="18" charset="0"/>
              </a:rPr>
              <a:t> ile </a:t>
            </a:r>
            <a:r>
              <a:rPr lang="tr-TR" sz="1600" dirty="0" err="1">
                <a:latin typeface="Palatino Linotype" panose="02040502050505030304" pitchFamily="18" charset="0"/>
              </a:rPr>
              <a:t>Schema</a:t>
            </a:r>
            <a:r>
              <a:rPr lang="tr-TR" sz="1600" dirty="0">
                <a:latin typeface="Palatino Linotype" panose="02040502050505030304" pitchFamily="18" charset="0"/>
              </a:rPr>
              <a:t> üzerinde yalnızca yetkilendirilmiş kullanıcıların (</a:t>
            </a:r>
            <a:r>
              <a:rPr lang="tr-TR" sz="1600" dirty="0" err="1">
                <a:latin typeface="Palatino Linotype" panose="02040502050505030304" pitchFamily="18" charset="0"/>
              </a:rPr>
              <a:t>authorized</a:t>
            </a:r>
            <a:r>
              <a:rPr lang="tr-TR" sz="1600" dirty="0">
                <a:latin typeface="Palatino Linotype" panose="02040502050505030304" pitchFamily="18" charset="0"/>
              </a:rPr>
              <a:t> </a:t>
            </a:r>
            <a:r>
              <a:rPr lang="tr-TR" sz="1600" dirty="0" err="1">
                <a:latin typeface="Palatino Linotype" panose="02040502050505030304" pitchFamily="18" charset="0"/>
              </a:rPr>
              <a:t>users</a:t>
            </a:r>
            <a:r>
              <a:rPr lang="tr-TR" sz="1600" dirty="0">
                <a:latin typeface="Palatino Linotype" panose="02040502050505030304" pitchFamily="18" charset="0"/>
              </a:rPr>
              <a:t>) değişiklik yapabilmesi sağlanır.</a:t>
            </a:r>
            <a:endParaRPr lang="tr-TR" sz="1400" dirty="0">
              <a:latin typeface="Palatino Linotype" panose="02040502050505030304" pitchFamily="18" charset="0"/>
            </a:endParaRPr>
          </a:p>
        </p:txBody>
      </p:sp>
    </p:spTree>
    <p:extLst>
      <p:ext uri="{BB962C8B-B14F-4D97-AF65-F5344CB8AC3E}">
        <p14:creationId xmlns:p14="http://schemas.microsoft.com/office/powerpoint/2010/main" val="45692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a:bodyPr>
          <a:lstStyle/>
          <a:p>
            <a:r>
              <a:rPr lang="tr-TR" sz="3600" dirty="0" smtClean="0">
                <a:latin typeface="Palatino Linotype" panose="02040502050505030304" pitchFamily="18" charset="0"/>
              </a:rPr>
              <a:t>Active Directory (AD) Mantıksal Yapısı</a:t>
            </a:r>
            <a:endParaRPr lang="tr-TR" sz="3600"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buNone/>
            </a:pPr>
            <a:r>
              <a:rPr lang="tr-TR" sz="1600" b="1" dirty="0" err="1">
                <a:latin typeface="Palatino Linotype" panose="02040502050505030304" pitchFamily="18" charset="0"/>
              </a:rPr>
              <a:t>Lightweight</a:t>
            </a:r>
            <a:r>
              <a:rPr lang="tr-TR" sz="1600" b="1" dirty="0">
                <a:latin typeface="Palatino Linotype" panose="02040502050505030304" pitchFamily="18" charset="0"/>
              </a:rPr>
              <a:t> Directory Access Protocol (LDAP)</a:t>
            </a:r>
          </a:p>
          <a:p>
            <a:pPr marL="0" indent="0">
              <a:buNone/>
            </a:pPr>
            <a:r>
              <a:rPr lang="tr-TR" sz="1600" dirty="0">
                <a:latin typeface="Palatino Linotype" panose="02040502050505030304" pitchFamily="18" charset="0"/>
              </a:rPr>
              <a:t>Tanım olarak LDAP, TCP/IP üzerinde çalışan dizin servislerini sorgulama ve değiştirme amacıyla kullanılan </a:t>
            </a:r>
            <a:r>
              <a:rPr lang="tr-TR" sz="1600" u="sng" dirty="0">
                <a:latin typeface="Palatino Linotype" panose="02040502050505030304" pitchFamily="18" charset="0"/>
              </a:rPr>
              <a:t>uygulama katmanı protokolüdür</a:t>
            </a:r>
            <a:r>
              <a:rPr lang="tr-TR" sz="1600" dirty="0">
                <a:latin typeface="Palatino Linotype" panose="02040502050505030304" pitchFamily="18" charset="0"/>
              </a:rPr>
              <a:t>. </a:t>
            </a: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Active </a:t>
            </a:r>
            <a:r>
              <a:rPr lang="tr-TR" sz="1600" dirty="0">
                <a:latin typeface="Palatino Linotype" panose="02040502050505030304" pitchFamily="18" charset="0"/>
              </a:rPr>
              <a:t>Directory mimarisi içerisinde ise sorgulama (</a:t>
            </a:r>
            <a:r>
              <a:rPr lang="tr-TR" sz="1600" dirty="0" err="1">
                <a:latin typeface="Palatino Linotype" panose="02040502050505030304" pitchFamily="18" charset="0"/>
              </a:rPr>
              <a:t>query</a:t>
            </a:r>
            <a:r>
              <a:rPr lang="tr-TR" sz="1600" dirty="0">
                <a:latin typeface="Palatino Linotype" panose="02040502050505030304" pitchFamily="18" charset="0"/>
              </a:rPr>
              <a:t>) ve güncelleme (</a:t>
            </a:r>
            <a:r>
              <a:rPr lang="tr-TR" sz="1600" dirty="0" err="1">
                <a:latin typeface="Palatino Linotype" panose="02040502050505030304" pitchFamily="18" charset="0"/>
              </a:rPr>
              <a:t>update</a:t>
            </a:r>
            <a:r>
              <a:rPr lang="tr-TR" sz="1600" dirty="0">
                <a:latin typeface="Palatino Linotype" panose="02040502050505030304" pitchFamily="18" charset="0"/>
              </a:rPr>
              <a:t>) için kullanılan, temel bir </a:t>
            </a:r>
            <a:r>
              <a:rPr lang="tr-TR" sz="1600" dirty="0" err="1">
                <a:latin typeface="Palatino Linotype" panose="02040502050505030304" pitchFamily="18" charset="0"/>
              </a:rPr>
              <a:t>directory</a:t>
            </a:r>
            <a:r>
              <a:rPr lang="tr-TR" sz="1600" dirty="0">
                <a:latin typeface="Palatino Linotype" panose="02040502050505030304" pitchFamily="18" charset="0"/>
              </a:rPr>
              <a:t> servis protokolüdür. </a:t>
            </a: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LDAP </a:t>
            </a:r>
            <a:r>
              <a:rPr lang="tr-TR" sz="1600" dirty="0">
                <a:latin typeface="Palatino Linotype" panose="02040502050505030304" pitchFamily="18" charset="0"/>
              </a:rPr>
              <a:t>ile Active Directory objeleri, OU (</a:t>
            </a:r>
            <a:r>
              <a:rPr lang="tr-TR" sz="1600" dirty="0" err="1">
                <a:latin typeface="Palatino Linotype" panose="02040502050505030304" pitchFamily="18" charset="0"/>
              </a:rPr>
              <a:t>Organizational</a:t>
            </a:r>
            <a:r>
              <a:rPr lang="tr-TR" sz="1600" dirty="0">
                <a:latin typeface="Palatino Linotype" panose="02040502050505030304" pitchFamily="18" charset="0"/>
              </a:rPr>
              <a:t> </a:t>
            </a:r>
            <a:r>
              <a:rPr lang="tr-TR" sz="1600" dirty="0" err="1">
                <a:latin typeface="Palatino Linotype" panose="02040502050505030304" pitchFamily="18" charset="0"/>
              </a:rPr>
              <a:t>Unit</a:t>
            </a:r>
            <a:r>
              <a:rPr lang="tr-TR" sz="1600" dirty="0">
                <a:latin typeface="Palatino Linotype" panose="02040502050505030304" pitchFamily="18" charset="0"/>
              </a:rPr>
              <a:t>) ve CN (</a:t>
            </a:r>
            <a:r>
              <a:rPr lang="tr-TR" sz="1600" dirty="0" err="1">
                <a:latin typeface="Palatino Linotype" panose="02040502050505030304" pitchFamily="18" charset="0"/>
              </a:rPr>
              <a:t>Common</a:t>
            </a:r>
            <a:r>
              <a:rPr lang="tr-TR" sz="1600" dirty="0">
                <a:latin typeface="Palatino Linotype" panose="02040502050505030304" pitchFamily="18" charset="0"/>
              </a:rPr>
              <a:t> Name) kullanılarak Active Directory içerisinde yeniden tanımlanır. LDAP isimlendirme yöntemi; Active Directory objelerine erişimde kullanılır ve iki tanım içerir;</a:t>
            </a:r>
          </a:p>
          <a:p>
            <a:pPr marL="0" indent="0">
              <a:buNone/>
            </a:pPr>
            <a:endParaRPr lang="tr-TR" sz="1600" dirty="0">
              <a:latin typeface="Palatino Linotype" panose="02040502050505030304" pitchFamily="18" charset="0"/>
            </a:endParaRPr>
          </a:p>
          <a:p>
            <a:pPr marL="0" indent="0">
              <a:buNone/>
            </a:pPr>
            <a:r>
              <a:rPr lang="tr-TR" sz="1600" dirty="0">
                <a:latin typeface="Palatino Linotype" panose="02040502050505030304" pitchFamily="18" charset="0"/>
              </a:rPr>
              <a:t>• </a:t>
            </a:r>
            <a:r>
              <a:rPr lang="tr-TR" sz="1600" dirty="0" err="1">
                <a:latin typeface="Palatino Linotype" panose="02040502050505030304" pitchFamily="18" charset="0"/>
              </a:rPr>
              <a:t>Distinguished</a:t>
            </a:r>
            <a:r>
              <a:rPr lang="tr-TR" sz="1600" dirty="0">
                <a:latin typeface="Palatino Linotype" panose="02040502050505030304" pitchFamily="18" charset="0"/>
              </a:rPr>
              <a:t> </a:t>
            </a:r>
            <a:r>
              <a:rPr lang="tr-TR" sz="1600" dirty="0" err="1">
                <a:latin typeface="Palatino Linotype" panose="02040502050505030304" pitchFamily="18" charset="0"/>
              </a:rPr>
              <a:t>Names</a:t>
            </a:r>
            <a:endParaRPr lang="tr-TR" sz="1600" dirty="0">
              <a:latin typeface="Palatino Linotype" panose="02040502050505030304" pitchFamily="18" charset="0"/>
            </a:endParaRPr>
          </a:p>
          <a:p>
            <a:pPr marL="0" indent="0">
              <a:buNone/>
            </a:pPr>
            <a:r>
              <a:rPr lang="tr-TR" sz="1600" dirty="0">
                <a:latin typeface="Palatino Linotype" panose="02040502050505030304" pitchFamily="18" charset="0"/>
              </a:rPr>
              <a:t>• </a:t>
            </a:r>
            <a:r>
              <a:rPr lang="tr-TR" sz="1600" dirty="0" err="1">
                <a:latin typeface="Palatino Linotype" panose="02040502050505030304" pitchFamily="18" charset="0"/>
              </a:rPr>
              <a:t>Relative</a:t>
            </a:r>
            <a:r>
              <a:rPr lang="tr-TR" sz="1600" dirty="0">
                <a:latin typeface="Palatino Linotype" panose="02040502050505030304" pitchFamily="18" charset="0"/>
              </a:rPr>
              <a:t> </a:t>
            </a:r>
            <a:r>
              <a:rPr lang="tr-TR" sz="1600" dirty="0" err="1">
                <a:latin typeface="Palatino Linotype" panose="02040502050505030304" pitchFamily="18" charset="0"/>
              </a:rPr>
              <a:t>Distinguished</a:t>
            </a:r>
            <a:r>
              <a:rPr lang="tr-TR" sz="1600" dirty="0">
                <a:latin typeface="Palatino Linotype" panose="02040502050505030304" pitchFamily="18" charset="0"/>
              </a:rPr>
              <a:t> </a:t>
            </a:r>
            <a:r>
              <a:rPr lang="tr-TR" sz="1600" dirty="0" err="1">
                <a:latin typeface="Palatino Linotype" panose="02040502050505030304" pitchFamily="18" charset="0"/>
              </a:rPr>
              <a:t>Names</a:t>
            </a:r>
            <a:endParaRPr lang="tr-TR" sz="1400" dirty="0">
              <a:latin typeface="Palatino Linotype" panose="02040502050505030304" pitchFamily="18" charset="0"/>
            </a:endParaRPr>
          </a:p>
        </p:txBody>
      </p:sp>
    </p:spTree>
    <p:extLst>
      <p:ext uri="{BB962C8B-B14F-4D97-AF65-F5344CB8AC3E}">
        <p14:creationId xmlns:p14="http://schemas.microsoft.com/office/powerpoint/2010/main" val="158518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a:bodyPr>
          <a:lstStyle/>
          <a:p>
            <a:r>
              <a:rPr lang="tr-TR" sz="3600" dirty="0" smtClean="0">
                <a:latin typeface="Palatino Linotype" panose="02040502050505030304" pitchFamily="18" charset="0"/>
              </a:rPr>
              <a:t>Active Directory (AD) Mantıksal Yapısı</a:t>
            </a:r>
            <a:endParaRPr lang="tr-TR" sz="3600"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buNone/>
            </a:pPr>
            <a:r>
              <a:rPr lang="tr-TR" sz="1200" b="1" dirty="0" err="1">
                <a:latin typeface="Palatino Linotype" panose="02040502050505030304" pitchFamily="18" charset="0"/>
              </a:rPr>
              <a:t>Distinguished</a:t>
            </a:r>
            <a:r>
              <a:rPr lang="tr-TR" sz="1200" b="1" dirty="0">
                <a:latin typeface="Palatino Linotype" panose="02040502050505030304" pitchFamily="18" charset="0"/>
              </a:rPr>
              <a:t> </a:t>
            </a:r>
            <a:r>
              <a:rPr lang="tr-TR" sz="1200" b="1" dirty="0" err="1">
                <a:latin typeface="Palatino Linotype" panose="02040502050505030304" pitchFamily="18" charset="0"/>
              </a:rPr>
              <a:t>Names</a:t>
            </a:r>
            <a:r>
              <a:rPr lang="tr-TR" sz="1200" b="1" dirty="0">
                <a:latin typeface="Palatino Linotype" panose="02040502050505030304" pitchFamily="18" charset="0"/>
              </a:rPr>
              <a:t> </a:t>
            </a:r>
            <a:r>
              <a:rPr lang="tr-TR" sz="1200" b="1" dirty="0" smtClean="0">
                <a:latin typeface="Palatino Linotype" panose="02040502050505030304" pitchFamily="18" charset="0"/>
              </a:rPr>
              <a:t>: </a:t>
            </a:r>
            <a:r>
              <a:rPr lang="tr-TR" sz="1200" dirty="0" smtClean="0">
                <a:latin typeface="Palatino Linotype" panose="02040502050505030304" pitchFamily="18" charset="0"/>
              </a:rPr>
              <a:t>Tüm </a:t>
            </a:r>
            <a:r>
              <a:rPr lang="tr-TR" sz="1200" dirty="0">
                <a:latin typeface="Palatino Linotype" panose="02040502050505030304" pitchFamily="18" charset="0"/>
              </a:rPr>
              <a:t>Active Directory objeleri, network ortamında kendilerine ulaşılmasını sağlayan komple </a:t>
            </a:r>
            <a:r>
              <a:rPr lang="tr-TR" sz="1200" dirty="0" err="1">
                <a:latin typeface="Palatino Linotype" panose="02040502050505030304" pitchFamily="18" charset="0"/>
              </a:rPr>
              <a:t>path</a:t>
            </a:r>
            <a:r>
              <a:rPr lang="tr-TR" sz="1200" dirty="0">
                <a:latin typeface="Palatino Linotype" panose="02040502050505030304" pitchFamily="18" charset="0"/>
              </a:rPr>
              <a:t> içeren, </a:t>
            </a:r>
            <a:r>
              <a:rPr lang="tr-TR" sz="1200" dirty="0" err="1">
                <a:latin typeface="Palatino Linotype" panose="02040502050505030304" pitchFamily="18" charset="0"/>
              </a:rPr>
              <a:t>distinguished</a:t>
            </a:r>
            <a:r>
              <a:rPr lang="tr-TR" sz="1200" dirty="0">
                <a:latin typeface="Palatino Linotype" panose="02040502050505030304" pitchFamily="18" charset="0"/>
              </a:rPr>
              <a:t> </a:t>
            </a:r>
            <a:r>
              <a:rPr lang="tr-TR" sz="1200" dirty="0" err="1">
                <a:latin typeface="Palatino Linotype" panose="02040502050505030304" pitchFamily="18" charset="0"/>
              </a:rPr>
              <a:t>name’e</a:t>
            </a:r>
            <a:r>
              <a:rPr lang="tr-TR" sz="1200" dirty="0">
                <a:latin typeface="Palatino Linotype" panose="02040502050505030304" pitchFamily="18" charset="0"/>
              </a:rPr>
              <a:t> sahiptir. Örneğin;</a:t>
            </a:r>
          </a:p>
          <a:p>
            <a:pPr marL="0" indent="0">
              <a:buNone/>
            </a:pPr>
            <a:endParaRPr lang="tr-TR" sz="1200" dirty="0">
              <a:latin typeface="Palatino Linotype" panose="02040502050505030304" pitchFamily="18" charset="0"/>
            </a:endParaRPr>
          </a:p>
          <a:p>
            <a:pPr marL="0" indent="0">
              <a:buNone/>
            </a:pPr>
            <a:r>
              <a:rPr lang="tr-TR" sz="1200" dirty="0" smtClean="0">
                <a:latin typeface="Palatino Linotype" panose="02040502050505030304" pitchFamily="18" charset="0"/>
              </a:rPr>
              <a:t>CN=Ali Osman, </a:t>
            </a:r>
            <a:r>
              <a:rPr lang="tr-TR" sz="1200" dirty="0">
                <a:latin typeface="Palatino Linotype" panose="02040502050505030304" pitchFamily="18" charset="0"/>
              </a:rPr>
              <a:t>OU=Teknik , </a:t>
            </a:r>
            <a:r>
              <a:rPr lang="tr-TR" sz="1200" dirty="0" smtClean="0">
                <a:latin typeface="Palatino Linotype" panose="02040502050505030304" pitchFamily="18" charset="0"/>
              </a:rPr>
              <a:t>DC=</a:t>
            </a:r>
            <a:r>
              <a:rPr lang="tr-TR" sz="1200" dirty="0" err="1" smtClean="0">
                <a:latin typeface="Palatino Linotype" panose="02040502050505030304" pitchFamily="18" charset="0"/>
              </a:rPr>
              <a:t>aliosman</a:t>
            </a:r>
            <a:r>
              <a:rPr lang="tr-TR" sz="1200" dirty="0" smtClean="0">
                <a:latin typeface="Palatino Linotype" panose="02040502050505030304" pitchFamily="18" charset="0"/>
              </a:rPr>
              <a:t> </a:t>
            </a:r>
            <a:r>
              <a:rPr lang="tr-TR" sz="1200" dirty="0" err="1" smtClean="0">
                <a:latin typeface="Palatino Linotype" panose="02040502050505030304" pitchFamily="18" charset="0"/>
              </a:rPr>
              <a:t>gokcan</a:t>
            </a:r>
            <a:r>
              <a:rPr lang="tr-TR" sz="1200" dirty="0" smtClean="0">
                <a:latin typeface="Palatino Linotype" panose="02040502050505030304" pitchFamily="18" charset="0"/>
              </a:rPr>
              <a:t>  DC=com</a:t>
            </a:r>
            <a:endParaRPr lang="tr-TR" sz="1200" dirty="0">
              <a:latin typeface="Palatino Linotype" panose="02040502050505030304" pitchFamily="18" charset="0"/>
            </a:endParaRPr>
          </a:p>
          <a:p>
            <a:pPr marL="0" indent="0">
              <a:buNone/>
            </a:pPr>
            <a:endParaRPr lang="tr-TR" sz="1200" dirty="0">
              <a:latin typeface="Palatino Linotype" panose="02040502050505030304" pitchFamily="18" charset="0"/>
            </a:endParaRPr>
          </a:p>
          <a:p>
            <a:pPr marL="0" indent="0">
              <a:buNone/>
            </a:pPr>
            <a:r>
              <a:rPr lang="tr-TR" sz="1200" dirty="0">
                <a:latin typeface="Palatino Linotype" panose="02040502050505030304" pitchFamily="18" charset="0"/>
              </a:rPr>
              <a:t>Burada kullanılan CN </a:t>
            </a:r>
            <a:r>
              <a:rPr lang="tr-TR" sz="1200" dirty="0" err="1">
                <a:latin typeface="Palatino Linotype" panose="02040502050505030304" pitchFamily="18" charset="0"/>
              </a:rPr>
              <a:t>Common</a:t>
            </a:r>
            <a:r>
              <a:rPr lang="tr-TR" sz="1200" dirty="0">
                <a:latin typeface="Palatino Linotype" panose="02040502050505030304" pitchFamily="18" charset="0"/>
              </a:rPr>
              <a:t> Name, OU </a:t>
            </a:r>
            <a:r>
              <a:rPr lang="tr-TR" sz="1200" dirty="0" err="1">
                <a:latin typeface="Palatino Linotype" panose="02040502050505030304" pitchFamily="18" charset="0"/>
              </a:rPr>
              <a:t>Organizational</a:t>
            </a:r>
            <a:r>
              <a:rPr lang="tr-TR" sz="1200" dirty="0">
                <a:latin typeface="Palatino Linotype" panose="02040502050505030304" pitchFamily="18" charset="0"/>
              </a:rPr>
              <a:t> </a:t>
            </a:r>
            <a:r>
              <a:rPr lang="tr-TR" sz="1200" dirty="0" err="1">
                <a:latin typeface="Palatino Linotype" panose="02040502050505030304" pitchFamily="18" charset="0"/>
              </a:rPr>
              <a:t>Unit</a:t>
            </a:r>
            <a:r>
              <a:rPr lang="tr-TR" sz="1200" dirty="0">
                <a:latin typeface="Palatino Linotype" panose="02040502050505030304" pitchFamily="18" charset="0"/>
              </a:rPr>
              <a:t>, DC ise Domain Controller anlamındadır. DC, Domain hiyerarşisini belirler. Tüm DNS akışı tek tek yazılır. Örneğin; Domain adı </a:t>
            </a:r>
            <a:r>
              <a:rPr lang="tr-TR" sz="1200" dirty="0" err="1" smtClean="0">
                <a:latin typeface="Palatino Linotype" panose="02040502050505030304" pitchFamily="18" charset="0"/>
              </a:rPr>
              <a:t>aliosmangokcan</a:t>
            </a:r>
            <a:r>
              <a:rPr lang="tr-TR" sz="1200" dirty="0" smtClean="0">
                <a:latin typeface="Palatino Linotype" panose="02040502050505030304" pitchFamily="18" charset="0"/>
              </a:rPr>
              <a:t> .com ise</a:t>
            </a:r>
            <a:r>
              <a:rPr lang="tr-TR" sz="1200" dirty="0">
                <a:latin typeface="Palatino Linotype" panose="02040502050505030304" pitchFamily="18" charset="0"/>
              </a:rPr>
              <a:t>, </a:t>
            </a:r>
            <a:r>
              <a:rPr lang="tr-TR" sz="1200" dirty="0" smtClean="0">
                <a:latin typeface="Palatino Linotype" panose="02040502050505030304" pitchFamily="18" charset="0"/>
              </a:rPr>
              <a:t>DC=</a:t>
            </a:r>
            <a:r>
              <a:rPr lang="tr-TR" sz="1200" dirty="0" err="1" smtClean="0">
                <a:latin typeface="Palatino Linotype" panose="02040502050505030304" pitchFamily="18" charset="0"/>
              </a:rPr>
              <a:t>aliosmangokcan</a:t>
            </a:r>
            <a:r>
              <a:rPr lang="tr-TR" sz="1200" dirty="0" smtClean="0">
                <a:latin typeface="Palatino Linotype" panose="02040502050505030304" pitchFamily="18" charset="0"/>
              </a:rPr>
              <a:t> , DC=com  </a:t>
            </a:r>
            <a:r>
              <a:rPr lang="tr-TR" sz="1200" dirty="0">
                <a:latin typeface="Palatino Linotype" panose="02040502050505030304" pitchFamily="18" charset="0"/>
              </a:rPr>
              <a:t>şeklinde belirtilir. Bir başka örnek verecek olursak eğer “AKIF” isimli kullanıcı, “BEYAZ” isimli OU içinde bulunsun ve bağlı bulunduğu Domain adı </a:t>
            </a:r>
            <a:r>
              <a:rPr lang="tr-TR" sz="1200" dirty="0" smtClean="0">
                <a:latin typeface="Palatino Linotype" panose="02040502050505030304" pitchFamily="18" charset="0"/>
              </a:rPr>
              <a:t>“aliosmangokcan.com” </a:t>
            </a:r>
            <a:r>
              <a:rPr lang="tr-TR" sz="1200" dirty="0">
                <a:latin typeface="Palatino Linotype" panose="02040502050505030304" pitchFamily="18" charset="0"/>
              </a:rPr>
              <a:t>olsun. Bunun “</a:t>
            </a:r>
            <a:r>
              <a:rPr lang="tr-TR" sz="1200" dirty="0" err="1">
                <a:latin typeface="Palatino Linotype" panose="02040502050505030304" pitchFamily="18" charset="0"/>
              </a:rPr>
              <a:t>Distingushed</a:t>
            </a:r>
            <a:r>
              <a:rPr lang="tr-TR" sz="1200" dirty="0">
                <a:latin typeface="Palatino Linotype" panose="02040502050505030304" pitchFamily="18" charset="0"/>
              </a:rPr>
              <a:t> Name” yazılımı aşağıdaki şekilde olacaktır;</a:t>
            </a:r>
          </a:p>
          <a:p>
            <a:pPr marL="0" indent="0">
              <a:buNone/>
            </a:pPr>
            <a:endParaRPr lang="tr-TR" sz="1200" dirty="0">
              <a:latin typeface="Palatino Linotype" panose="02040502050505030304" pitchFamily="18" charset="0"/>
            </a:endParaRPr>
          </a:p>
          <a:p>
            <a:pPr marL="0" indent="0">
              <a:buNone/>
            </a:pPr>
            <a:r>
              <a:rPr lang="tr-TR" sz="1200" dirty="0">
                <a:latin typeface="Palatino Linotype" panose="02040502050505030304" pitchFamily="18" charset="0"/>
              </a:rPr>
              <a:t>CN=AKIF, OU=BEYAZ, </a:t>
            </a:r>
            <a:r>
              <a:rPr lang="tr-TR" sz="1200" dirty="0" smtClean="0">
                <a:latin typeface="Palatino Linotype" panose="02040502050505030304" pitchFamily="18" charset="0"/>
              </a:rPr>
              <a:t>DC=</a:t>
            </a:r>
            <a:r>
              <a:rPr lang="tr-TR" sz="1200" dirty="0" err="1" smtClean="0">
                <a:latin typeface="Palatino Linotype" panose="02040502050505030304" pitchFamily="18" charset="0"/>
              </a:rPr>
              <a:t>aliosmangokcan</a:t>
            </a:r>
            <a:r>
              <a:rPr lang="tr-TR" sz="1200" dirty="0" smtClean="0">
                <a:latin typeface="Palatino Linotype" panose="02040502050505030304" pitchFamily="18" charset="0"/>
              </a:rPr>
              <a:t>, DC=com</a:t>
            </a:r>
            <a:endParaRPr lang="tr-TR" sz="1200" dirty="0">
              <a:latin typeface="Palatino Linotype" panose="02040502050505030304" pitchFamily="18" charset="0"/>
            </a:endParaRPr>
          </a:p>
          <a:p>
            <a:pPr marL="0" indent="0">
              <a:buNone/>
            </a:pPr>
            <a:endParaRPr lang="tr-TR" sz="1200" dirty="0">
              <a:latin typeface="Palatino Linotype" panose="02040502050505030304" pitchFamily="18" charset="0"/>
            </a:endParaRPr>
          </a:p>
          <a:p>
            <a:pPr marL="0" indent="0">
              <a:buNone/>
            </a:pPr>
            <a:r>
              <a:rPr lang="tr-TR" sz="1200" b="1" dirty="0" err="1">
                <a:latin typeface="Palatino Linotype" panose="02040502050505030304" pitchFamily="18" charset="0"/>
              </a:rPr>
              <a:t>Relative</a:t>
            </a:r>
            <a:r>
              <a:rPr lang="tr-TR" sz="1200" b="1" dirty="0">
                <a:latin typeface="Palatino Linotype" panose="02040502050505030304" pitchFamily="18" charset="0"/>
              </a:rPr>
              <a:t> </a:t>
            </a:r>
            <a:r>
              <a:rPr lang="tr-TR" sz="1200" b="1" dirty="0" err="1">
                <a:latin typeface="Palatino Linotype" panose="02040502050505030304" pitchFamily="18" charset="0"/>
              </a:rPr>
              <a:t>Distinguished</a:t>
            </a:r>
            <a:r>
              <a:rPr lang="tr-TR" sz="1200" b="1" dirty="0">
                <a:latin typeface="Palatino Linotype" panose="02040502050505030304" pitchFamily="18" charset="0"/>
              </a:rPr>
              <a:t> </a:t>
            </a:r>
            <a:r>
              <a:rPr lang="tr-TR" sz="1200" b="1" dirty="0" smtClean="0">
                <a:latin typeface="Palatino Linotype" panose="02040502050505030304" pitchFamily="18" charset="0"/>
              </a:rPr>
              <a:t>Name: </a:t>
            </a:r>
            <a:r>
              <a:rPr lang="tr-TR" sz="1200" dirty="0">
                <a:latin typeface="Palatino Linotype" panose="02040502050505030304" pitchFamily="18" charset="0"/>
              </a:rPr>
              <a:t>LDAP </a:t>
            </a:r>
            <a:r>
              <a:rPr lang="tr-TR" sz="1200" dirty="0" err="1">
                <a:latin typeface="Palatino Linotype" panose="02040502050505030304" pitchFamily="18" charset="0"/>
              </a:rPr>
              <a:t>distinguished</a:t>
            </a:r>
            <a:r>
              <a:rPr lang="tr-TR" sz="1200" dirty="0">
                <a:latin typeface="Palatino Linotype" panose="02040502050505030304" pitchFamily="18" charset="0"/>
              </a:rPr>
              <a:t> name içerisinde yer alır ve objeye ait eşsiz (</a:t>
            </a:r>
            <a:r>
              <a:rPr lang="tr-TR" sz="1200" dirty="0" err="1">
                <a:latin typeface="Palatino Linotype" panose="02040502050505030304" pitchFamily="18" charset="0"/>
              </a:rPr>
              <a:t>unique</a:t>
            </a:r>
            <a:r>
              <a:rPr lang="tr-TR" sz="1200" dirty="0">
                <a:latin typeface="Palatino Linotype" panose="02040502050505030304" pitchFamily="18" charset="0"/>
              </a:rPr>
              <a:t>) tanımlamayı içerir. Yani Active Directory içinde belirtilen Domain içinde tektir. Örneğin;</a:t>
            </a:r>
          </a:p>
          <a:p>
            <a:pPr marL="0" indent="0">
              <a:buNone/>
            </a:pPr>
            <a:endParaRPr lang="tr-TR" sz="1200" dirty="0">
              <a:latin typeface="Palatino Linotype" panose="02040502050505030304" pitchFamily="18" charset="0"/>
            </a:endParaRPr>
          </a:p>
          <a:p>
            <a:pPr marL="0" indent="0">
              <a:buNone/>
            </a:pPr>
            <a:r>
              <a:rPr lang="tr-TR" sz="1200" dirty="0">
                <a:latin typeface="Palatino Linotype" panose="02040502050505030304" pitchFamily="18" charset="0"/>
              </a:rPr>
              <a:t>CN=AKIF, OU=BEYAZ, DC=</a:t>
            </a:r>
            <a:r>
              <a:rPr lang="tr-TR" sz="1200" dirty="0" err="1">
                <a:latin typeface="Palatino Linotype" panose="02040502050505030304" pitchFamily="18" charset="0"/>
              </a:rPr>
              <a:t>aliosmangokcan</a:t>
            </a:r>
            <a:r>
              <a:rPr lang="tr-TR" sz="1200" dirty="0">
                <a:latin typeface="Palatino Linotype" panose="02040502050505030304" pitchFamily="18" charset="0"/>
              </a:rPr>
              <a:t>, DC=com</a:t>
            </a:r>
          </a:p>
          <a:p>
            <a:pPr marL="0" indent="0">
              <a:buNone/>
            </a:pPr>
            <a:endParaRPr lang="tr-TR" sz="1200" dirty="0">
              <a:latin typeface="Palatino Linotype" panose="02040502050505030304" pitchFamily="18" charset="0"/>
            </a:endParaRPr>
          </a:p>
          <a:p>
            <a:pPr marL="0" indent="0">
              <a:buNone/>
            </a:pPr>
            <a:r>
              <a:rPr lang="tr-TR" sz="1200" dirty="0">
                <a:latin typeface="Palatino Linotype" panose="02040502050505030304" pitchFamily="18" charset="0"/>
              </a:rPr>
              <a:t>yazılımında </a:t>
            </a:r>
            <a:r>
              <a:rPr lang="tr-TR" sz="1200" dirty="0" smtClean="0">
                <a:latin typeface="Palatino Linotype" panose="02040502050505030304" pitchFamily="18" charset="0"/>
              </a:rPr>
              <a:t>aliosmangokcan.com  </a:t>
            </a:r>
            <a:r>
              <a:rPr lang="tr-TR" sz="1200" dirty="0">
                <a:latin typeface="Palatino Linotype" panose="02040502050505030304" pitchFamily="18" charset="0"/>
              </a:rPr>
              <a:t>içinde tek olan </a:t>
            </a:r>
            <a:r>
              <a:rPr lang="tr-TR" sz="1200" dirty="0" err="1">
                <a:latin typeface="Palatino Linotype" panose="02040502050505030304" pitchFamily="18" charset="0"/>
              </a:rPr>
              <a:t>Relative</a:t>
            </a:r>
            <a:r>
              <a:rPr lang="tr-TR" sz="1200" dirty="0">
                <a:latin typeface="Palatino Linotype" panose="02040502050505030304" pitchFamily="18" charset="0"/>
              </a:rPr>
              <a:t> </a:t>
            </a:r>
            <a:r>
              <a:rPr lang="tr-TR" sz="1200" dirty="0" err="1">
                <a:latin typeface="Palatino Linotype" panose="02040502050505030304" pitchFamily="18" charset="0"/>
              </a:rPr>
              <a:t>Distingished</a:t>
            </a:r>
            <a:r>
              <a:rPr lang="tr-TR" sz="1200" dirty="0">
                <a:latin typeface="Palatino Linotype" panose="02040502050505030304" pitchFamily="18" charset="0"/>
              </a:rPr>
              <a:t> Name AKIF ‘</a:t>
            </a:r>
            <a:r>
              <a:rPr lang="tr-TR" sz="1200" dirty="0" err="1">
                <a:latin typeface="Palatino Linotype" panose="02040502050505030304" pitchFamily="18" charset="0"/>
              </a:rPr>
              <a:t>dir</a:t>
            </a:r>
            <a:r>
              <a:rPr lang="tr-TR" sz="1200" dirty="0">
                <a:latin typeface="Palatino Linotype" panose="02040502050505030304" pitchFamily="18" charset="0"/>
              </a:rPr>
              <a:t>. En son yazılan değer, her zaman tek değerdir. Ondan dolayı mükerrer olamaz.</a:t>
            </a:r>
            <a:endParaRPr lang="tr-TR" sz="1100" dirty="0">
              <a:latin typeface="Palatino Linotype" panose="02040502050505030304" pitchFamily="18" charset="0"/>
            </a:endParaRPr>
          </a:p>
        </p:txBody>
      </p:sp>
    </p:spTree>
    <p:extLst>
      <p:ext uri="{BB962C8B-B14F-4D97-AF65-F5344CB8AC3E}">
        <p14:creationId xmlns:p14="http://schemas.microsoft.com/office/powerpoint/2010/main" val="688131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a:bodyPr>
          <a:lstStyle/>
          <a:p>
            <a:r>
              <a:rPr lang="tr-TR" sz="3600" dirty="0" smtClean="0">
                <a:latin typeface="Palatino Linotype" panose="02040502050505030304" pitchFamily="18" charset="0"/>
              </a:rPr>
              <a:t>Active Directory (AD) Mantıksal Yapısı</a:t>
            </a:r>
            <a:endParaRPr lang="tr-TR" sz="3600"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buNone/>
            </a:pPr>
            <a:r>
              <a:rPr lang="tr-TR" sz="1800" b="1" dirty="0" err="1" smtClean="0">
                <a:latin typeface="Palatino Linotype" panose="02040502050505030304" pitchFamily="18" charset="0"/>
              </a:rPr>
              <a:t>Organizational</a:t>
            </a:r>
            <a:r>
              <a:rPr lang="tr-TR" sz="1800" b="1" dirty="0">
                <a:latin typeface="Palatino Linotype" panose="02040502050505030304" pitchFamily="18" charset="0"/>
              </a:rPr>
              <a:t> </a:t>
            </a:r>
            <a:r>
              <a:rPr lang="tr-TR" sz="1800" b="1" dirty="0" err="1" smtClean="0">
                <a:latin typeface="Palatino Linotype" panose="02040502050505030304" pitchFamily="18" charset="0"/>
              </a:rPr>
              <a:t>Unit</a:t>
            </a:r>
            <a:r>
              <a:rPr lang="tr-TR" sz="1800" b="1" dirty="0" smtClean="0">
                <a:latin typeface="Palatino Linotype" panose="02040502050505030304" pitchFamily="18" charset="0"/>
              </a:rPr>
              <a:t>: </a:t>
            </a:r>
            <a:r>
              <a:rPr lang="tr-TR" sz="1800" dirty="0" err="1" smtClean="0">
                <a:latin typeface="Palatino Linotype" panose="02040502050505030304" pitchFamily="18" charset="0"/>
              </a:rPr>
              <a:t>Organizational</a:t>
            </a:r>
            <a:r>
              <a:rPr lang="tr-TR" sz="1800" dirty="0" smtClean="0">
                <a:latin typeface="Palatino Linotype" panose="02040502050505030304" pitchFamily="18" charset="0"/>
              </a:rPr>
              <a:t> </a:t>
            </a:r>
            <a:r>
              <a:rPr lang="tr-TR" sz="1800" dirty="0" err="1" smtClean="0">
                <a:latin typeface="Palatino Linotype" panose="02040502050505030304" pitchFamily="18" charset="0"/>
              </a:rPr>
              <a:t>Unit</a:t>
            </a:r>
            <a:r>
              <a:rPr lang="tr-TR" sz="1800" dirty="0" smtClean="0">
                <a:latin typeface="Palatino Linotype" panose="02040502050505030304" pitchFamily="18" charset="0"/>
              </a:rPr>
              <a:t>, </a:t>
            </a:r>
            <a:r>
              <a:rPr lang="tr-TR" sz="1800" dirty="0">
                <a:latin typeface="Palatino Linotype" panose="02040502050505030304" pitchFamily="18" charset="0"/>
              </a:rPr>
              <a:t>bir Domain içerisindeki kullanıcıları, grupları veya </a:t>
            </a:r>
            <a:r>
              <a:rPr lang="tr-TR" sz="1800" dirty="0" smtClean="0">
                <a:latin typeface="Palatino Linotype" panose="02040502050505030304" pitchFamily="18" charset="0"/>
              </a:rPr>
              <a:t>bilgisayarları, yazıcıları </a:t>
            </a:r>
            <a:r>
              <a:rPr lang="tr-TR" sz="1800" dirty="0">
                <a:latin typeface="Palatino Linotype" panose="02040502050505030304" pitchFamily="18" charset="0"/>
              </a:rPr>
              <a:t>organize etmek amacıyla oluşturulmuş objelerdir</a:t>
            </a:r>
            <a:r>
              <a:rPr lang="tr-TR" sz="1800" dirty="0" smtClean="0">
                <a:latin typeface="Palatino Linotype" panose="02040502050505030304" pitchFamily="18" charset="0"/>
              </a:rPr>
              <a:t>.</a:t>
            </a:r>
            <a:r>
              <a:rPr lang="tr-TR" sz="1800" dirty="0">
                <a:latin typeface="Palatino Linotype" panose="02040502050505030304" pitchFamily="18" charset="0"/>
              </a:rPr>
              <a:t/>
            </a:r>
            <a:br>
              <a:rPr lang="tr-TR" sz="1800" dirty="0">
                <a:latin typeface="Palatino Linotype" panose="02040502050505030304" pitchFamily="18" charset="0"/>
              </a:rPr>
            </a:br>
            <a:endParaRPr lang="tr-TR" sz="1800" dirty="0" smtClean="0">
              <a:latin typeface="Palatino Linotype" panose="02040502050505030304" pitchFamily="18" charset="0"/>
            </a:endParaRPr>
          </a:p>
          <a:p>
            <a:pPr marL="0" indent="0">
              <a:buNone/>
            </a:pPr>
            <a:r>
              <a:rPr lang="tr-TR" sz="1800" dirty="0" smtClean="0">
                <a:latin typeface="Palatino Linotype" panose="02040502050505030304" pitchFamily="18" charset="0"/>
              </a:rPr>
              <a:t>Örnek </a:t>
            </a:r>
            <a:r>
              <a:rPr lang="tr-TR" sz="1800" dirty="0">
                <a:latin typeface="Palatino Linotype" panose="02040502050505030304" pitchFamily="18" charset="0"/>
              </a:rPr>
              <a:t>olarak, objeleri gruplarken yönetimsel gereksinimler ön planda </a:t>
            </a:r>
            <a:r>
              <a:rPr lang="tr-TR" sz="1800" dirty="0" err="1">
                <a:latin typeface="Palatino Linotype" panose="02040502050505030304" pitchFamily="18" charset="0"/>
              </a:rPr>
              <a:t>tutalabilir</a:t>
            </a:r>
            <a:r>
              <a:rPr lang="tr-TR" sz="1800" dirty="0">
                <a:latin typeface="Palatino Linotype" panose="02040502050505030304" pitchFamily="18" charset="0"/>
              </a:rPr>
              <a:t>. Organizasyonda bir yönetici kullanıcılardan diğer yönetici ise bilgisayarlardan sorumlu olacaksa, biri kullanıcılar için biri de bilgisayarlar için iki adet OU oluşturulur ve kullanıcılar birinde bilgisayarlar da diğerinde toplanır. Son olarak ikisine de ayrı ayrı </a:t>
            </a:r>
            <a:r>
              <a:rPr lang="tr-TR" sz="1800" dirty="0" err="1">
                <a:latin typeface="Palatino Linotype" panose="02040502050505030304" pitchFamily="18" charset="0"/>
              </a:rPr>
              <a:t>yönetciler</a:t>
            </a:r>
            <a:r>
              <a:rPr lang="tr-TR" sz="1800" dirty="0">
                <a:latin typeface="Palatino Linotype" panose="02040502050505030304" pitchFamily="18" charset="0"/>
              </a:rPr>
              <a:t> atanabilir. Veya </a:t>
            </a:r>
            <a:r>
              <a:rPr lang="tr-TR" sz="1800" dirty="0" err="1">
                <a:latin typeface="Palatino Linotype" panose="02040502050505030304" pitchFamily="18" charset="0"/>
              </a:rPr>
              <a:t>departmansal</a:t>
            </a:r>
            <a:r>
              <a:rPr lang="tr-TR" sz="1800" dirty="0">
                <a:latin typeface="Palatino Linotype" panose="02040502050505030304" pitchFamily="18" charset="0"/>
              </a:rPr>
              <a:t> gruplandırmalar yapılabilir. Örneğin bir “Muhasebe” bir de “Pazarlama” departmanları için OU oluşturulur ve bu departmanlarda çalışan kullanıcılar ilgili </a:t>
            </a:r>
            <a:r>
              <a:rPr lang="tr-TR" sz="1800" dirty="0" err="1">
                <a:latin typeface="Palatino Linotype" panose="02040502050505030304" pitchFamily="18" charset="0"/>
              </a:rPr>
              <a:t>OU’lara</a:t>
            </a:r>
            <a:r>
              <a:rPr lang="tr-TR" sz="1800" dirty="0">
                <a:latin typeface="Palatino Linotype" panose="02040502050505030304" pitchFamily="18" charset="0"/>
              </a:rPr>
              <a:t> yerleştirildikten sonra departman şefleri bu birimlere yönetici olarak atanabilir. Bu işlemler aynı zamanda biz sistem yöneticilerinin işlerini kolaylaştıracaktır</a:t>
            </a:r>
          </a:p>
        </p:txBody>
      </p:sp>
    </p:spTree>
    <p:extLst>
      <p:ext uri="{BB962C8B-B14F-4D97-AF65-F5344CB8AC3E}">
        <p14:creationId xmlns:p14="http://schemas.microsoft.com/office/powerpoint/2010/main" val="1487425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Organizasyon Birimi (</a:t>
            </a:r>
            <a:r>
              <a:rPr lang="tr-TR" sz="2800" dirty="0" err="1" smtClean="0">
                <a:latin typeface="Palatino Linotype" panose="02040502050505030304" pitchFamily="18" charset="0"/>
              </a:rPr>
              <a:t>Organizational</a:t>
            </a:r>
            <a:r>
              <a:rPr lang="tr-TR" sz="2800" dirty="0" smtClean="0">
                <a:latin typeface="Palatino Linotype" panose="02040502050505030304" pitchFamily="18" charset="0"/>
              </a:rPr>
              <a:t> </a:t>
            </a:r>
            <a:r>
              <a:rPr lang="tr-TR" sz="2800" dirty="0" err="1" smtClean="0">
                <a:latin typeface="Palatino Linotype" panose="02040502050505030304" pitchFamily="18" charset="0"/>
              </a:rPr>
              <a:t>Unit</a:t>
            </a:r>
            <a:r>
              <a:rPr lang="tr-TR" sz="2800" dirty="0" smtClean="0">
                <a:latin typeface="Palatino Linotype" panose="02040502050505030304" pitchFamily="18" charset="0"/>
              </a:rPr>
              <a:t>-OU)</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5537" y="1700808"/>
            <a:ext cx="6672925" cy="3978628"/>
          </a:xfrm>
        </p:spPr>
      </p:pic>
    </p:spTree>
    <p:extLst>
      <p:ext uri="{BB962C8B-B14F-4D97-AF65-F5344CB8AC3E}">
        <p14:creationId xmlns:p14="http://schemas.microsoft.com/office/powerpoint/2010/main" val="1865155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Organizasyon Birimi (</a:t>
            </a:r>
            <a:r>
              <a:rPr lang="tr-TR" sz="2800" dirty="0" err="1" smtClean="0">
                <a:latin typeface="Palatino Linotype" panose="02040502050505030304" pitchFamily="18" charset="0"/>
              </a:rPr>
              <a:t>Organizational</a:t>
            </a:r>
            <a:r>
              <a:rPr lang="tr-TR" sz="2800" dirty="0" smtClean="0">
                <a:latin typeface="Palatino Linotype" panose="02040502050505030304" pitchFamily="18" charset="0"/>
              </a:rPr>
              <a:t> </a:t>
            </a:r>
            <a:r>
              <a:rPr lang="tr-TR" sz="2800" dirty="0" err="1" smtClean="0">
                <a:latin typeface="Palatino Linotype" panose="02040502050505030304" pitchFamily="18" charset="0"/>
              </a:rPr>
              <a:t>Unit</a:t>
            </a:r>
            <a:r>
              <a:rPr lang="tr-TR" sz="2800" dirty="0" smtClean="0">
                <a:latin typeface="Palatino Linotype" panose="02040502050505030304" pitchFamily="18" charset="0"/>
              </a:rPr>
              <a:t>-OU)</a:t>
            </a:r>
            <a:endParaRPr lang="tr-TR" sz="2800" dirty="0">
              <a:latin typeface="Palatino Linotype" panose="02040502050505030304" pitchFamily="18" charset="0"/>
            </a:endParaRPr>
          </a:p>
        </p:txBody>
      </p:sp>
      <p:sp>
        <p:nvSpPr>
          <p:cNvPr id="3" name="İçerik Yer Tutucusu 2"/>
          <p:cNvSpPr>
            <a:spLocks noGrp="1"/>
          </p:cNvSpPr>
          <p:nvPr>
            <p:ph idx="1"/>
          </p:nvPr>
        </p:nvSpPr>
        <p:spPr/>
        <p:txBody>
          <a:bodyPr>
            <a:normAutofit fontScale="70000" lnSpcReduction="20000"/>
          </a:bodyPr>
          <a:lstStyle/>
          <a:p>
            <a:pPr marL="0" indent="0">
              <a:buNone/>
            </a:pPr>
            <a:r>
              <a:rPr lang="tr-TR" dirty="0" smtClean="0">
                <a:latin typeface="Palatino Linotype" panose="02040502050505030304" pitchFamily="18" charset="0"/>
              </a:rPr>
              <a:t>Ağ </a:t>
            </a:r>
            <a:r>
              <a:rPr lang="tr-TR" dirty="0" smtClean="0">
                <a:latin typeface="Palatino Linotype" panose="02040502050505030304" pitchFamily="18" charset="0"/>
              </a:rPr>
              <a:t>içerisindeki </a:t>
            </a:r>
            <a:r>
              <a:rPr lang="tr-TR" dirty="0">
                <a:latin typeface="Palatino Linotype" panose="02040502050505030304" pitchFamily="18" charset="0"/>
              </a:rPr>
              <a:t>her Active Directory nesnesinin bir tanımlama bilgisi (</a:t>
            </a:r>
            <a:r>
              <a:rPr lang="tr-TR" dirty="0" err="1">
                <a:latin typeface="Palatino Linotype" panose="02040502050505030304" pitchFamily="18" charset="0"/>
              </a:rPr>
              <a:t>distinguished</a:t>
            </a:r>
            <a:r>
              <a:rPr lang="tr-TR" dirty="0">
                <a:latin typeface="Palatino Linotype" panose="02040502050505030304" pitchFamily="18" charset="0"/>
              </a:rPr>
              <a:t> </a:t>
            </a:r>
            <a:r>
              <a:rPr lang="tr-TR" dirty="0" smtClean="0">
                <a:latin typeface="Palatino Linotype" panose="02040502050505030304" pitchFamily="18" charset="0"/>
              </a:rPr>
              <a:t>name) bulunmaktadır</a:t>
            </a:r>
            <a:r>
              <a:rPr lang="tr-TR" dirty="0">
                <a:latin typeface="Palatino Linotype" panose="02040502050505030304" pitchFamily="18" charset="0"/>
              </a:rPr>
              <a:t>.</a:t>
            </a:r>
          </a:p>
          <a:p>
            <a:pPr marL="0" indent="0">
              <a:buNone/>
            </a:pPr>
            <a:endParaRPr lang="tr-TR" dirty="0" smtClean="0">
              <a:latin typeface="Palatino Linotype" panose="02040502050505030304" pitchFamily="18" charset="0"/>
            </a:endParaRPr>
          </a:p>
          <a:p>
            <a:pPr marL="0" indent="0">
              <a:buNone/>
            </a:pPr>
            <a:r>
              <a:rPr lang="tr-TR" b="1" dirty="0" err="1" smtClean="0">
                <a:latin typeface="Palatino Linotype" panose="02040502050505030304" pitchFamily="18" charset="0"/>
              </a:rPr>
              <a:t>Common</a:t>
            </a:r>
            <a:r>
              <a:rPr lang="tr-TR" b="1" dirty="0" smtClean="0">
                <a:latin typeface="Palatino Linotype" panose="02040502050505030304" pitchFamily="18" charset="0"/>
              </a:rPr>
              <a:t> </a:t>
            </a:r>
            <a:r>
              <a:rPr lang="tr-TR" b="1" dirty="0">
                <a:latin typeface="Palatino Linotype" panose="02040502050505030304" pitchFamily="18" charset="0"/>
              </a:rPr>
              <a:t>Name (CN) : </a:t>
            </a:r>
            <a:r>
              <a:rPr lang="tr-TR" dirty="0">
                <a:latin typeface="Palatino Linotype" panose="02040502050505030304" pitchFamily="18" charset="0"/>
              </a:rPr>
              <a:t>Active Directory nesnelerinin adını belirtir.</a:t>
            </a:r>
          </a:p>
          <a:p>
            <a:pPr marL="0" indent="0">
              <a:buNone/>
            </a:pPr>
            <a:r>
              <a:rPr lang="tr-TR" b="1" dirty="0" err="1">
                <a:latin typeface="Palatino Linotype" panose="02040502050505030304" pitchFamily="18" charset="0"/>
              </a:rPr>
              <a:t>Organization</a:t>
            </a:r>
            <a:r>
              <a:rPr lang="tr-TR" b="1" dirty="0">
                <a:latin typeface="Palatino Linotype" panose="02040502050505030304" pitchFamily="18" charset="0"/>
              </a:rPr>
              <a:t> </a:t>
            </a:r>
            <a:r>
              <a:rPr lang="tr-TR" b="1" dirty="0" err="1">
                <a:latin typeface="Palatino Linotype" panose="02040502050505030304" pitchFamily="18" charset="0"/>
              </a:rPr>
              <a:t>Unit</a:t>
            </a:r>
            <a:r>
              <a:rPr lang="tr-TR" b="1" dirty="0">
                <a:latin typeface="Palatino Linotype" panose="02040502050505030304" pitchFamily="18" charset="0"/>
              </a:rPr>
              <a:t> (OU) : </a:t>
            </a:r>
            <a:r>
              <a:rPr lang="tr-TR" dirty="0">
                <a:latin typeface="Palatino Linotype" panose="02040502050505030304" pitchFamily="18" charset="0"/>
              </a:rPr>
              <a:t>Organizasyon biriminin adını belirtir.</a:t>
            </a:r>
          </a:p>
          <a:p>
            <a:pPr marL="0" indent="0">
              <a:buNone/>
            </a:pPr>
            <a:r>
              <a:rPr lang="tr-TR" b="1" dirty="0">
                <a:latin typeface="Palatino Linotype" panose="02040502050505030304" pitchFamily="18" charset="0"/>
              </a:rPr>
              <a:t>Domain Controller (DC): </a:t>
            </a:r>
            <a:r>
              <a:rPr lang="tr-TR" dirty="0">
                <a:latin typeface="Palatino Linotype" panose="02040502050505030304" pitchFamily="18" charset="0"/>
              </a:rPr>
              <a:t>Etki alanının adını belirtir.</a:t>
            </a:r>
          </a:p>
          <a:p>
            <a:pPr marL="0" indent="0">
              <a:buNone/>
            </a:pPr>
            <a:endParaRPr lang="tr-TR" dirty="0" smtClean="0">
              <a:latin typeface="Palatino Linotype" panose="02040502050505030304" pitchFamily="18" charset="0"/>
            </a:endParaRPr>
          </a:p>
          <a:p>
            <a:pPr marL="0" indent="0">
              <a:buNone/>
            </a:pPr>
            <a:r>
              <a:rPr lang="tr-TR" dirty="0" smtClean="0">
                <a:solidFill>
                  <a:srgbClr val="FF0000"/>
                </a:solidFill>
                <a:latin typeface="Palatino Linotype" panose="02040502050505030304" pitchFamily="18" charset="0"/>
              </a:rPr>
              <a:t>Örnek:  </a:t>
            </a:r>
            <a:r>
              <a:rPr lang="tr-TR" dirty="0" smtClean="0">
                <a:latin typeface="Palatino Linotype" panose="02040502050505030304" pitchFamily="18" charset="0"/>
              </a:rPr>
              <a:t>sirketim.com domaini içerisinde “Pazarlama</a:t>
            </a:r>
            <a:r>
              <a:rPr lang="tr-TR" dirty="0">
                <a:latin typeface="Palatino Linotype" panose="02040502050505030304" pitchFamily="18" charset="0"/>
              </a:rPr>
              <a:t>” organizasyon birimi içerisindeki “</a:t>
            </a:r>
            <a:r>
              <a:rPr lang="tr-TR" dirty="0" smtClean="0">
                <a:latin typeface="Palatino Linotype" panose="02040502050505030304" pitchFamily="18" charset="0"/>
              </a:rPr>
              <a:t>Lab_01” isimli </a:t>
            </a:r>
            <a:r>
              <a:rPr lang="tr-TR" dirty="0">
                <a:latin typeface="Palatino Linotype" panose="02040502050505030304" pitchFamily="18" charset="0"/>
              </a:rPr>
              <a:t>bilgisayarın tanımlama bilgisi</a:t>
            </a:r>
            <a:r>
              <a:rPr lang="tr-TR" dirty="0" smtClean="0">
                <a:latin typeface="Palatino Linotype" panose="02040502050505030304" pitchFamily="18" charset="0"/>
              </a:rPr>
              <a:t>;</a:t>
            </a:r>
          </a:p>
          <a:p>
            <a:pPr marL="0" indent="0">
              <a:buNone/>
            </a:pPr>
            <a:endParaRPr lang="tr-TR" dirty="0">
              <a:latin typeface="Palatino Linotype" panose="02040502050505030304" pitchFamily="18" charset="0"/>
            </a:endParaRPr>
          </a:p>
          <a:p>
            <a:pPr marL="0" indent="0">
              <a:buNone/>
            </a:pPr>
            <a:r>
              <a:rPr lang="tr-TR" b="1" dirty="0">
                <a:latin typeface="Palatino Linotype" panose="02040502050505030304" pitchFamily="18" charset="0"/>
              </a:rPr>
              <a:t>CN</a:t>
            </a:r>
            <a:r>
              <a:rPr lang="tr-TR" dirty="0">
                <a:latin typeface="Palatino Linotype" panose="02040502050505030304" pitchFamily="18" charset="0"/>
              </a:rPr>
              <a:t>=”Lab_01” </a:t>
            </a:r>
            <a:r>
              <a:rPr lang="tr-TR" dirty="0" smtClean="0">
                <a:latin typeface="Palatino Linotype" panose="02040502050505030304" pitchFamily="18" charset="0"/>
              </a:rPr>
              <a:t>	</a:t>
            </a:r>
            <a:r>
              <a:rPr lang="tr-TR" b="1" dirty="0" smtClean="0">
                <a:latin typeface="Palatino Linotype" panose="02040502050505030304" pitchFamily="18" charset="0"/>
              </a:rPr>
              <a:t>OU</a:t>
            </a:r>
            <a:r>
              <a:rPr lang="tr-TR" dirty="0">
                <a:latin typeface="Palatino Linotype" panose="02040502050505030304" pitchFamily="18" charset="0"/>
              </a:rPr>
              <a:t>=”Pazarlama” </a:t>
            </a:r>
            <a:r>
              <a:rPr lang="tr-TR" dirty="0" smtClean="0">
                <a:latin typeface="Palatino Linotype" panose="02040502050505030304" pitchFamily="18" charset="0"/>
              </a:rPr>
              <a:t>	</a:t>
            </a:r>
            <a:r>
              <a:rPr lang="tr-TR" b="1" dirty="0" smtClean="0">
                <a:latin typeface="Palatino Linotype" panose="02040502050505030304" pitchFamily="18" charset="0"/>
              </a:rPr>
              <a:t>DC</a:t>
            </a:r>
            <a:r>
              <a:rPr lang="tr-TR" dirty="0">
                <a:latin typeface="Palatino Linotype" panose="02040502050505030304" pitchFamily="18" charset="0"/>
              </a:rPr>
              <a:t>=”</a:t>
            </a:r>
            <a:r>
              <a:rPr lang="tr-TR" dirty="0" err="1">
                <a:latin typeface="Palatino Linotype" panose="02040502050505030304" pitchFamily="18" charset="0"/>
              </a:rPr>
              <a:t>sirketim</a:t>
            </a:r>
            <a:r>
              <a:rPr lang="tr-TR" dirty="0">
                <a:latin typeface="Palatino Linotype" panose="02040502050505030304" pitchFamily="18" charset="0"/>
              </a:rPr>
              <a:t>” </a:t>
            </a:r>
            <a:r>
              <a:rPr lang="tr-TR" dirty="0" smtClean="0">
                <a:latin typeface="Palatino Linotype" panose="02040502050505030304" pitchFamily="18" charset="0"/>
              </a:rPr>
              <a:t>	     </a:t>
            </a:r>
            <a:r>
              <a:rPr lang="tr-TR" b="1" dirty="0" smtClean="0">
                <a:latin typeface="Palatino Linotype" panose="02040502050505030304" pitchFamily="18" charset="0"/>
              </a:rPr>
              <a:t>DC</a:t>
            </a:r>
            <a:r>
              <a:rPr lang="tr-TR" dirty="0">
                <a:latin typeface="Palatino Linotype" panose="02040502050505030304" pitchFamily="18" charset="0"/>
              </a:rPr>
              <a:t>=”com</a:t>
            </a:r>
            <a:r>
              <a:rPr lang="tr-TR" dirty="0" smtClean="0">
                <a:latin typeface="Palatino Linotype" panose="02040502050505030304" pitchFamily="18" charset="0"/>
              </a:rPr>
              <a:t>”</a:t>
            </a:r>
            <a:endParaRPr lang="tr-TR" dirty="0">
              <a:latin typeface="Palatino Linotype" panose="02040502050505030304" pitchFamily="18" charset="0"/>
            </a:endParaRPr>
          </a:p>
        </p:txBody>
      </p:sp>
    </p:spTree>
    <p:extLst>
      <p:ext uri="{BB962C8B-B14F-4D97-AF65-F5344CB8AC3E}">
        <p14:creationId xmlns:p14="http://schemas.microsoft.com/office/powerpoint/2010/main" val="3141448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Kurulumu-1</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241072"/>
            <a:ext cx="8229600" cy="3244218"/>
          </a:xfrm>
        </p:spPr>
      </p:pic>
    </p:spTree>
    <p:extLst>
      <p:ext uri="{BB962C8B-B14F-4D97-AF65-F5344CB8AC3E}">
        <p14:creationId xmlns:p14="http://schemas.microsoft.com/office/powerpoint/2010/main" val="3260751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Kurulumu-2</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4880" y="2241072"/>
            <a:ext cx="8114239" cy="3244218"/>
          </a:xfrm>
        </p:spPr>
      </p:pic>
    </p:spTree>
    <p:extLst>
      <p:ext uri="{BB962C8B-B14F-4D97-AF65-F5344CB8AC3E}">
        <p14:creationId xmlns:p14="http://schemas.microsoft.com/office/powerpoint/2010/main" val="2078076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Kurulumu-3</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4880" y="2273229"/>
            <a:ext cx="8114239" cy="3179904"/>
          </a:xfrm>
        </p:spPr>
      </p:pic>
    </p:spTree>
    <p:extLst>
      <p:ext uri="{BB962C8B-B14F-4D97-AF65-F5344CB8AC3E}">
        <p14:creationId xmlns:p14="http://schemas.microsoft.com/office/powerpoint/2010/main" val="1461938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fontScale="90000"/>
          </a:bodyPr>
          <a:lstStyle/>
          <a:p>
            <a:r>
              <a:rPr lang="tr-TR" dirty="0" smtClean="0">
                <a:latin typeface="Palatino Linotype" panose="02040502050505030304" pitchFamily="18" charset="0"/>
              </a:rPr>
              <a:t>Active Directory (AD)</a:t>
            </a:r>
            <a:endParaRPr lang="tr-TR"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lgn="just">
              <a:buNone/>
            </a:pPr>
            <a:r>
              <a:rPr lang="tr-TR" sz="2000" dirty="0">
                <a:latin typeface="Palatino Linotype" panose="02040502050505030304" pitchFamily="18" charset="0"/>
              </a:rPr>
              <a:t>Birden fazla bilgisayarı, </a:t>
            </a:r>
            <a:r>
              <a:rPr lang="tr-TR" sz="2000" dirty="0" smtClean="0">
                <a:latin typeface="Palatino Linotype" panose="02040502050505030304" pitchFamily="18" charset="0"/>
              </a:rPr>
              <a:t>kullanıcıları, paylaştırılmış </a:t>
            </a:r>
            <a:r>
              <a:rPr lang="tr-TR" sz="2000" dirty="0">
                <a:latin typeface="Palatino Linotype" panose="02040502050505030304" pitchFamily="18" charset="0"/>
              </a:rPr>
              <a:t>ağ kaynakları olan </a:t>
            </a:r>
            <a:r>
              <a:rPr lang="tr-TR" sz="2000" dirty="0" smtClean="0">
                <a:latin typeface="Palatino Linotype" panose="02040502050505030304" pitchFamily="18" charset="0"/>
              </a:rPr>
              <a:t>büyük şirketlerin </a:t>
            </a:r>
            <a:r>
              <a:rPr lang="tr-TR" sz="2000" dirty="0">
                <a:latin typeface="Palatino Linotype" panose="02040502050505030304" pitchFamily="18" charset="0"/>
              </a:rPr>
              <a:t>bu kaynakları daha verimli ve güvenli kullanabilmesi için işletim </a:t>
            </a:r>
            <a:r>
              <a:rPr lang="tr-TR" sz="2000" dirty="0" smtClean="0">
                <a:latin typeface="Palatino Linotype" panose="02040502050505030304" pitchFamily="18" charset="0"/>
              </a:rPr>
              <a:t>sistemleri içerisinde </a:t>
            </a:r>
            <a:r>
              <a:rPr lang="tr-TR" sz="2000" dirty="0">
                <a:latin typeface="Palatino Linotype" panose="02040502050505030304" pitchFamily="18" charset="0"/>
              </a:rPr>
              <a:t>karmaşık yönetim yapılarına veya protokollerine ihtiyaç duyulmaktadır.</a:t>
            </a:r>
          </a:p>
          <a:p>
            <a:pPr marL="0" indent="0" algn="just">
              <a:buNone/>
            </a:pPr>
            <a:endParaRPr lang="tr-TR" sz="2000" dirty="0" smtClean="0">
              <a:latin typeface="Palatino Linotype" panose="02040502050505030304" pitchFamily="18" charset="0"/>
            </a:endParaRPr>
          </a:p>
          <a:p>
            <a:pPr marL="0" indent="0" algn="just">
              <a:buNone/>
            </a:pPr>
            <a:r>
              <a:rPr lang="tr-TR" sz="2000" dirty="0" smtClean="0">
                <a:latin typeface="Palatino Linotype" panose="02040502050505030304" pitchFamily="18" charset="0"/>
              </a:rPr>
              <a:t>Windows </a:t>
            </a:r>
            <a:r>
              <a:rPr lang="tr-TR" sz="2000" dirty="0">
                <a:latin typeface="Palatino Linotype" panose="02040502050505030304" pitchFamily="18" charset="0"/>
              </a:rPr>
              <a:t>sunucu işlerim sistemleri için ağ kaynaklarını verimli bir şekilde </a:t>
            </a:r>
            <a:r>
              <a:rPr lang="tr-TR" sz="2000" dirty="0" smtClean="0">
                <a:latin typeface="Palatino Linotype" panose="02040502050505030304" pitchFamily="18" charset="0"/>
              </a:rPr>
              <a:t>yönetebilmek için Active Directory yönetimsel yapısından faydalanılır.</a:t>
            </a:r>
          </a:p>
          <a:p>
            <a:pPr marL="0" indent="0" algn="just">
              <a:buNone/>
            </a:pPr>
            <a:endParaRPr lang="tr-TR" sz="2000" dirty="0">
              <a:latin typeface="Palatino Linotype" panose="02040502050505030304" pitchFamily="18" charset="0"/>
            </a:endParaRPr>
          </a:p>
          <a:p>
            <a:pPr marL="0" indent="0" algn="just">
              <a:buNone/>
            </a:pPr>
            <a:r>
              <a:rPr lang="tr-TR" sz="2000" dirty="0" smtClean="0">
                <a:solidFill>
                  <a:srgbClr val="FF0000"/>
                </a:solidFill>
                <a:latin typeface="Palatino Linotype" panose="02040502050505030304" pitchFamily="18" charset="0"/>
              </a:rPr>
              <a:t>Active </a:t>
            </a:r>
            <a:r>
              <a:rPr lang="tr-TR" sz="2000" dirty="0">
                <a:solidFill>
                  <a:srgbClr val="FF0000"/>
                </a:solidFill>
                <a:latin typeface="Palatino Linotype" panose="02040502050505030304" pitchFamily="18" charset="0"/>
              </a:rPr>
              <a:t>Directory; </a:t>
            </a:r>
            <a:r>
              <a:rPr lang="tr-TR" sz="2000" dirty="0">
                <a:latin typeface="Palatino Linotype" panose="02040502050505030304" pitchFamily="18" charset="0"/>
              </a:rPr>
              <a:t>kullanıcı hesaplarını, grupları, yazıcıları ve diğer birçok </a:t>
            </a:r>
            <a:r>
              <a:rPr lang="tr-TR" sz="2000" dirty="0" smtClean="0">
                <a:latin typeface="Palatino Linotype" panose="02040502050505030304" pitchFamily="18" charset="0"/>
              </a:rPr>
              <a:t>ağ kaynaklarını</a:t>
            </a:r>
            <a:r>
              <a:rPr lang="tr-TR" sz="2000" dirty="0">
                <a:latin typeface="Palatino Linotype" panose="02040502050505030304" pitchFamily="18" charset="0"/>
              </a:rPr>
              <a:t>, merkezî olarak yöneten ve denetleyen; izinlerini belirleyen, kaynaklarla </a:t>
            </a:r>
            <a:r>
              <a:rPr lang="tr-TR" sz="2000" dirty="0" smtClean="0">
                <a:latin typeface="Palatino Linotype" panose="02040502050505030304" pitchFamily="18" charset="0"/>
              </a:rPr>
              <a:t>ilgili verileri </a:t>
            </a:r>
            <a:r>
              <a:rPr lang="tr-TR" sz="2000" dirty="0">
                <a:latin typeface="Palatino Linotype" panose="02040502050505030304" pitchFamily="18" charset="0"/>
              </a:rPr>
              <a:t>tutan karmaşık ve güvenli bir yapıdır</a:t>
            </a:r>
            <a:r>
              <a:rPr lang="tr-TR" sz="2000" dirty="0" smtClean="0">
                <a:latin typeface="Palatino Linotype" panose="02040502050505030304" pitchFamily="18" charset="0"/>
              </a:rPr>
              <a:t>.</a:t>
            </a:r>
          </a:p>
          <a:p>
            <a:pPr marL="0" indent="0" algn="just">
              <a:buNone/>
            </a:pPr>
            <a:endParaRPr lang="tr-TR" sz="2000" dirty="0">
              <a:latin typeface="Palatino Linotype" panose="02040502050505030304" pitchFamily="18" charset="0"/>
            </a:endParaRPr>
          </a:p>
        </p:txBody>
      </p:sp>
    </p:spTree>
    <p:extLst>
      <p:ext uri="{BB962C8B-B14F-4D97-AF65-F5344CB8AC3E}">
        <p14:creationId xmlns:p14="http://schemas.microsoft.com/office/powerpoint/2010/main" val="2824178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Kurulumu-4</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4880" y="2279112"/>
            <a:ext cx="8114239" cy="3168138"/>
          </a:xfrm>
        </p:spPr>
      </p:pic>
    </p:spTree>
    <p:extLst>
      <p:ext uri="{BB962C8B-B14F-4D97-AF65-F5344CB8AC3E}">
        <p14:creationId xmlns:p14="http://schemas.microsoft.com/office/powerpoint/2010/main" val="2496000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Kurulumu-5</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5856" y="2279112"/>
            <a:ext cx="8092286" cy="3168138"/>
          </a:xfrm>
        </p:spPr>
      </p:pic>
    </p:spTree>
    <p:extLst>
      <p:ext uri="{BB962C8B-B14F-4D97-AF65-F5344CB8AC3E}">
        <p14:creationId xmlns:p14="http://schemas.microsoft.com/office/powerpoint/2010/main" val="935398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Kurulumu-6</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827" y="2279112"/>
            <a:ext cx="7920344" cy="3168138"/>
          </a:xfrm>
        </p:spPr>
      </p:pic>
    </p:spTree>
    <p:extLst>
      <p:ext uri="{BB962C8B-B14F-4D97-AF65-F5344CB8AC3E}">
        <p14:creationId xmlns:p14="http://schemas.microsoft.com/office/powerpoint/2010/main" val="1923838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Kurulumu-7</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827" y="2303660"/>
            <a:ext cx="7920344" cy="3119041"/>
          </a:xfrm>
        </p:spPr>
      </p:pic>
    </p:spTree>
    <p:extLst>
      <p:ext uri="{BB962C8B-B14F-4D97-AF65-F5344CB8AC3E}">
        <p14:creationId xmlns:p14="http://schemas.microsoft.com/office/powerpoint/2010/main" val="1218517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Kurulumu-8</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1969" y="2303660"/>
            <a:ext cx="7880060" cy="3119041"/>
          </a:xfrm>
        </p:spPr>
      </p:pic>
    </p:spTree>
    <p:extLst>
      <p:ext uri="{BB962C8B-B14F-4D97-AF65-F5344CB8AC3E}">
        <p14:creationId xmlns:p14="http://schemas.microsoft.com/office/powerpoint/2010/main" val="365782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Kurulumu-9</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1969" y="2333732"/>
            <a:ext cx="7880060" cy="3058896"/>
          </a:xfrm>
        </p:spPr>
      </p:pic>
    </p:spTree>
    <p:extLst>
      <p:ext uri="{BB962C8B-B14F-4D97-AF65-F5344CB8AC3E}">
        <p14:creationId xmlns:p14="http://schemas.microsoft.com/office/powerpoint/2010/main" val="1720061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Kurulumu-10</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5551" y="2333732"/>
            <a:ext cx="7872895" cy="3058896"/>
          </a:xfrm>
        </p:spPr>
      </p:pic>
    </p:spTree>
    <p:extLst>
      <p:ext uri="{BB962C8B-B14F-4D97-AF65-F5344CB8AC3E}">
        <p14:creationId xmlns:p14="http://schemas.microsoft.com/office/powerpoint/2010/main" val="3107664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Kurulumu-11</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7080" y="2333732"/>
            <a:ext cx="7869836" cy="3058896"/>
          </a:xfrm>
        </p:spPr>
      </p:pic>
    </p:spTree>
    <p:extLst>
      <p:ext uri="{BB962C8B-B14F-4D97-AF65-F5344CB8AC3E}">
        <p14:creationId xmlns:p14="http://schemas.microsoft.com/office/powerpoint/2010/main" val="3352565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Kurulumu-12</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7080" y="2342871"/>
            <a:ext cx="7869836" cy="3040618"/>
          </a:xfrm>
        </p:spPr>
      </p:pic>
    </p:spTree>
    <p:extLst>
      <p:ext uri="{BB962C8B-B14F-4D97-AF65-F5344CB8AC3E}">
        <p14:creationId xmlns:p14="http://schemas.microsoft.com/office/powerpoint/2010/main" val="393413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Kurulumu-13</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7080" y="2602127"/>
            <a:ext cx="7869836" cy="2522105"/>
          </a:xfrm>
        </p:spPr>
      </p:pic>
    </p:spTree>
    <p:extLst>
      <p:ext uri="{BB962C8B-B14F-4D97-AF65-F5344CB8AC3E}">
        <p14:creationId xmlns:p14="http://schemas.microsoft.com/office/powerpoint/2010/main" val="798450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fontScale="90000"/>
          </a:bodyPr>
          <a:lstStyle/>
          <a:p>
            <a:r>
              <a:rPr lang="tr-TR" dirty="0" smtClean="0">
                <a:latin typeface="Palatino Linotype" panose="02040502050505030304" pitchFamily="18" charset="0"/>
              </a:rPr>
              <a:t>Active Directory (AD)</a:t>
            </a:r>
            <a:endParaRPr lang="tr-TR"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lgn="just">
              <a:buNone/>
            </a:pPr>
            <a:r>
              <a:rPr lang="tr-TR" sz="2000" b="1" dirty="0">
                <a:latin typeface="Palatino Linotype" panose="02040502050505030304" pitchFamily="18" charset="0"/>
              </a:rPr>
              <a:t>Active Directory, </a:t>
            </a:r>
            <a:r>
              <a:rPr lang="tr-TR" sz="2000" dirty="0">
                <a:latin typeface="Palatino Linotype" panose="02040502050505030304" pitchFamily="18" charset="0"/>
              </a:rPr>
              <a:t>Microsoft tarafından özellikle Windows Server ve Client bilgisayar sistemleri için tasarlanmış olan içerisinde sunucu, </a:t>
            </a:r>
            <a:r>
              <a:rPr lang="tr-TR" sz="2000" dirty="0" err="1">
                <a:latin typeface="Palatino Linotype" panose="02040502050505030304" pitchFamily="18" charset="0"/>
              </a:rPr>
              <a:t>client</a:t>
            </a:r>
            <a:r>
              <a:rPr lang="tr-TR" sz="2000" dirty="0">
                <a:latin typeface="Palatino Linotype" panose="02040502050505030304" pitchFamily="18" charset="0"/>
              </a:rPr>
              <a:t> bilgisayar, kullanıcı ve yazıcı gibi bilgileri tutan bir dizin servisidir. B</a:t>
            </a:r>
            <a:r>
              <a:rPr lang="tr-TR" sz="2000" dirty="0" smtClean="0">
                <a:latin typeface="Palatino Linotype" panose="02040502050505030304" pitchFamily="18" charset="0"/>
              </a:rPr>
              <a:t>ahsi </a:t>
            </a:r>
            <a:r>
              <a:rPr lang="tr-TR" sz="2000" dirty="0">
                <a:latin typeface="Palatino Linotype" panose="02040502050505030304" pitchFamily="18" charset="0"/>
              </a:rPr>
              <a:t>geçen verileri tuttuğu için </a:t>
            </a:r>
            <a:r>
              <a:rPr lang="tr-TR" sz="2000" dirty="0" smtClean="0">
                <a:latin typeface="Palatino Linotype" panose="02040502050505030304" pitchFamily="18" charset="0"/>
              </a:rPr>
              <a:t>bir </a:t>
            </a:r>
            <a:r>
              <a:rPr lang="tr-TR" sz="2000" dirty="0" err="1" smtClean="0">
                <a:latin typeface="Palatino Linotype" panose="02040502050505030304" pitchFamily="18" charset="0"/>
              </a:rPr>
              <a:t>veritabanının</a:t>
            </a:r>
            <a:r>
              <a:rPr lang="tr-TR" sz="2000" dirty="0" smtClean="0">
                <a:latin typeface="Palatino Linotype" panose="02040502050505030304" pitchFamily="18" charset="0"/>
              </a:rPr>
              <a:t> aynısıdır.  </a:t>
            </a:r>
            <a:r>
              <a:rPr lang="tr-TR" sz="2000" dirty="0">
                <a:latin typeface="Palatino Linotype" panose="02040502050505030304" pitchFamily="18" charset="0"/>
              </a:rPr>
              <a:t>Bu servis içerisinde yer alan </a:t>
            </a:r>
            <a:r>
              <a:rPr lang="tr-TR" sz="2000" dirty="0" err="1">
                <a:latin typeface="Palatino Linotype" panose="02040502050505030304" pitchFamily="18" charset="0"/>
              </a:rPr>
              <a:t>Group</a:t>
            </a:r>
            <a:r>
              <a:rPr lang="tr-TR" sz="2000" dirty="0">
                <a:latin typeface="Palatino Linotype" panose="02040502050505030304" pitchFamily="18" charset="0"/>
              </a:rPr>
              <a:t> </a:t>
            </a:r>
            <a:r>
              <a:rPr lang="tr-TR" sz="2000" dirty="0" err="1">
                <a:latin typeface="Palatino Linotype" panose="02040502050505030304" pitchFamily="18" charset="0"/>
              </a:rPr>
              <a:t>Policy</a:t>
            </a:r>
            <a:r>
              <a:rPr lang="tr-TR" sz="2000" dirty="0">
                <a:latin typeface="Palatino Linotype" panose="02040502050505030304" pitchFamily="18" charset="0"/>
              </a:rPr>
              <a:t> yönetim aracı ile çeşitli kısıtlamalar yapabilir veya tek bir noktadan istediğimiz uygulamanın dağıtımını gerçekleştirebiliriz. Kaynakların kontrolü ve yönetiminin merkezileştirilmesi açısından büyük kolaylık sağladığı için çok tercih edilen bir servistir.</a:t>
            </a:r>
          </a:p>
          <a:p>
            <a:pPr marL="0" indent="0" algn="just">
              <a:buNone/>
            </a:pPr>
            <a:endParaRPr lang="tr-TR" sz="2000" dirty="0">
              <a:latin typeface="Palatino Linotype" panose="02040502050505030304" pitchFamily="18" charset="0"/>
            </a:endParaRPr>
          </a:p>
          <a:p>
            <a:pPr marL="0" indent="0" algn="just">
              <a:buNone/>
            </a:pPr>
            <a:r>
              <a:rPr lang="tr-TR" sz="2000" dirty="0">
                <a:latin typeface="Palatino Linotype" panose="02040502050505030304" pitchFamily="18" charset="0"/>
              </a:rPr>
              <a:t>Active Directory ilk olarak Windows Server 2000 ile hayatımıza girdi. Zamanla 2003, 2008 ve 2012 sistemlerinde kendini geliştirerek günümüzdeki halini almıştır. </a:t>
            </a:r>
          </a:p>
        </p:txBody>
      </p:sp>
    </p:spTree>
    <p:extLst>
      <p:ext uri="{BB962C8B-B14F-4D97-AF65-F5344CB8AC3E}">
        <p14:creationId xmlns:p14="http://schemas.microsoft.com/office/powerpoint/2010/main" val="917760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Directory Kurulumu-14</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60985" y="2602127"/>
            <a:ext cx="6422026" cy="2522105"/>
          </a:xfrm>
        </p:spPr>
      </p:pic>
    </p:spTree>
    <p:extLst>
      <p:ext uri="{BB962C8B-B14F-4D97-AF65-F5344CB8AC3E}">
        <p14:creationId xmlns:p14="http://schemas.microsoft.com/office/powerpoint/2010/main" val="25036620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FSMO ROLLERİ</a:t>
            </a:r>
            <a:endParaRPr lang="tr-TR" b="1" dirty="0"/>
          </a:p>
        </p:txBody>
      </p:sp>
      <p:sp>
        <p:nvSpPr>
          <p:cNvPr id="3" name="İçerik Yer Tutucusu 2"/>
          <p:cNvSpPr>
            <a:spLocks noGrp="1"/>
          </p:cNvSpPr>
          <p:nvPr>
            <p:ph idx="1"/>
          </p:nvPr>
        </p:nvSpPr>
        <p:spPr/>
        <p:txBody>
          <a:bodyPr>
            <a:normAutofit fontScale="62500" lnSpcReduction="20000"/>
          </a:bodyPr>
          <a:lstStyle/>
          <a:p>
            <a:pPr marL="0" indent="0">
              <a:buNone/>
            </a:pPr>
            <a:r>
              <a:rPr lang="tr-TR" dirty="0"/>
              <a:t>Active </a:t>
            </a:r>
            <a:r>
              <a:rPr lang="tr-TR" dirty="0" err="1"/>
              <a:t>directory</a:t>
            </a:r>
            <a:r>
              <a:rPr lang="tr-TR" dirty="0"/>
              <a:t> yapısında bulunan objelerin görevlerini yerine getirmeleri, çalışmalarının sağlıklı yürütülmesi için görev alan servisler ile beraber ayrıca bu servisleri yöneten roller bulunmaktadır.  Bu rollere FSMO (</a:t>
            </a:r>
            <a:r>
              <a:rPr lang="tr-TR" dirty="0" err="1"/>
              <a:t>Flexible</a:t>
            </a:r>
            <a:r>
              <a:rPr lang="tr-TR" dirty="0"/>
              <a:t> </a:t>
            </a:r>
            <a:r>
              <a:rPr lang="tr-TR" dirty="0" err="1"/>
              <a:t>Single</a:t>
            </a:r>
            <a:r>
              <a:rPr lang="tr-TR" dirty="0"/>
              <a:t> Master </a:t>
            </a:r>
            <a:r>
              <a:rPr lang="tr-TR" dirty="0" err="1"/>
              <a:t>Operation</a:t>
            </a:r>
            <a:r>
              <a:rPr lang="tr-TR" dirty="0"/>
              <a:t>) rolleri denir. Bu roller içerisinde </a:t>
            </a:r>
            <a:r>
              <a:rPr lang="tr-TR" dirty="0" err="1"/>
              <a:t>Forest</a:t>
            </a:r>
            <a:r>
              <a:rPr lang="tr-TR" dirty="0"/>
              <a:t> bazında tek olanlar olabileceği gibi domain bazında tek olanlar da vardır. Bunlar</a:t>
            </a:r>
            <a:r>
              <a:rPr lang="tr-TR" dirty="0" smtClean="0"/>
              <a:t>;</a:t>
            </a:r>
          </a:p>
          <a:p>
            <a:endParaRPr lang="tr-TR" dirty="0"/>
          </a:p>
          <a:p>
            <a:pPr marL="514350" indent="-514350">
              <a:buFont typeface="+mj-lt"/>
              <a:buAutoNum type="arabicPeriod"/>
            </a:pPr>
            <a:r>
              <a:rPr lang="tr-TR" dirty="0" err="1"/>
              <a:t>Schema</a:t>
            </a:r>
            <a:r>
              <a:rPr lang="tr-TR" dirty="0"/>
              <a:t> Master (</a:t>
            </a:r>
            <a:r>
              <a:rPr lang="tr-TR" dirty="0" err="1"/>
              <a:t>Forest</a:t>
            </a:r>
            <a:r>
              <a:rPr lang="tr-TR" dirty="0"/>
              <a:t> bazında tek)</a:t>
            </a:r>
          </a:p>
          <a:p>
            <a:pPr marL="514350" indent="-514350">
              <a:buFont typeface="+mj-lt"/>
              <a:buAutoNum type="arabicPeriod"/>
            </a:pPr>
            <a:r>
              <a:rPr lang="tr-TR" dirty="0"/>
              <a:t>Domain </a:t>
            </a:r>
            <a:r>
              <a:rPr lang="tr-TR" dirty="0" err="1"/>
              <a:t>Naming</a:t>
            </a:r>
            <a:r>
              <a:rPr lang="tr-TR" dirty="0"/>
              <a:t> </a:t>
            </a:r>
            <a:r>
              <a:rPr lang="tr-TR" dirty="0" smtClean="0"/>
              <a:t>Master </a:t>
            </a:r>
            <a:r>
              <a:rPr lang="tr-TR" dirty="0"/>
              <a:t>(</a:t>
            </a:r>
            <a:r>
              <a:rPr lang="tr-TR" dirty="0" err="1"/>
              <a:t>Forest</a:t>
            </a:r>
            <a:r>
              <a:rPr lang="tr-TR" dirty="0"/>
              <a:t> bazında tek</a:t>
            </a:r>
            <a:r>
              <a:rPr lang="tr-TR" dirty="0" smtClean="0"/>
              <a:t>)</a:t>
            </a:r>
            <a:endParaRPr lang="tr-TR" dirty="0"/>
          </a:p>
          <a:p>
            <a:pPr marL="514350" indent="-514350">
              <a:buFont typeface="+mj-lt"/>
              <a:buAutoNum type="arabicPeriod"/>
            </a:pPr>
            <a:r>
              <a:rPr lang="tr-TR" dirty="0"/>
              <a:t>PDC </a:t>
            </a:r>
            <a:r>
              <a:rPr lang="tr-TR" dirty="0" err="1"/>
              <a:t>Emulator</a:t>
            </a:r>
            <a:r>
              <a:rPr lang="tr-TR" dirty="0"/>
              <a:t>,</a:t>
            </a:r>
          </a:p>
          <a:p>
            <a:pPr marL="514350" indent="-514350">
              <a:buFont typeface="+mj-lt"/>
              <a:buAutoNum type="arabicPeriod"/>
            </a:pPr>
            <a:r>
              <a:rPr lang="tr-TR" dirty="0"/>
              <a:t>RID Master,</a:t>
            </a:r>
          </a:p>
          <a:p>
            <a:pPr marL="514350" indent="-514350">
              <a:buFont typeface="+mj-lt"/>
              <a:buAutoNum type="arabicPeriod"/>
            </a:pPr>
            <a:r>
              <a:rPr lang="tr-TR" dirty="0" err="1"/>
              <a:t>Infrastructure</a:t>
            </a:r>
            <a:r>
              <a:rPr lang="tr-TR" dirty="0"/>
              <a:t> </a:t>
            </a:r>
            <a:r>
              <a:rPr lang="tr-TR" dirty="0" smtClean="0"/>
              <a:t>Master</a:t>
            </a:r>
          </a:p>
          <a:p>
            <a:pPr marL="0" indent="0">
              <a:buNone/>
            </a:pPr>
            <a:endParaRPr lang="tr-TR" dirty="0"/>
          </a:p>
          <a:p>
            <a:r>
              <a:rPr lang="tr-TR" dirty="0"/>
              <a:t>Bu 5 rol standart olarak ilk kurulan </a:t>
            </a:r>
            <a:r>
              <a:rPr lang="tr-TR" dirty="0" err="1"/>
              <a:t>Forest</a:t>
            </a:r>
            <a:r>
              <a:rPr lang="tr-TR" dirty="0"/>
              <a:t> içerisindeki ilk domain </a:t>
            </a:r>
            <a:r>
              <a:rPr lang="tr-TR" dirty="0" err="1"/>
              <a:t>controller</a:t>
            </a:r>
            <a:r>
              <a:rPr lang="tr-TR" dirty="0"/>
              <a:t> üzerinde bulunur.</a:t>
            </a:r>
          </a:p>
          <a:p>
            <a:pPr marL="0" indent="0">
              <a:buNone/>
            </a:pPr>
            <a:endParaRPr lang="tr-TR" dirty="0"/>
          </a:p>
        </p:txBody>
      </p:sp>
    </p:spTree>
    <p:extLst>
      <p:ext uri="{BB962C8B-B14F-4D97-AF65-F5344CB8AC3E}">
        <p14:creationId xmlns:p14="http://schemas.microsoft.com/office/powerpoint/2010/main" val="25774240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FSMO ROLLERİ</a:t>
            </a:r>
            <a:endParaRPr lang="tr-TR" b="1"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7489" y="1600200"/>
            <a:ext cx="7529021" cy="4525963"/>
          </a:xfrm>
        </p:spPr>
      </p:pic>
    </p:spTree>
    <p:extLst>
      <p:ext uri="{BB962C8B-B14F-4D97-AF65-F5344CB8AC3E}">
        <p14:creationId xmlns:p14="http://schemas.microsoft.com/office/powerpoint/2010/main" val="4939181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a:t>FSMO (</a:t>
            </a:r>
            <a:r>
              <a:rPr lang="tr-TR" sz="3600" b="1" dirty="0" err="1"/>
              <a:t>Flexible</a:t>
            </a:r>
            <a:r>
              <a:rPr lang="tr-TR" sz="3600" b="1" dirty="0"/>
              <a:t> </a:t>
            </a:r>
            <a:r>
              <a:rPr lang="tr-TR" sz="3600" b="1" dirty="0" err="1"/>
              <a:t>Single</a:t>
            </a:r>
            <a:r>
              <a:rPr lang="tr-TR" sz="3600" b="1" dirty="0"/>
              <a:t> Master </a:t>
            </a:r>
            <a:r>
              <a:rPr lang="tr-TR" sz="3600" b="1" dirty="0" err="1"/>
              <a:t>Operation</a:t>
            </a:r>
            <a:r>
              <a:rPr lang="tr-TR" sz="3600" b="1" dirty="0"/>
              <a:t>)</a:t>
            </a:r>
          </a:p>
        </p:txBody>
      </p:sp>
      <p:sp>
        <p:nvSpPr>
          <p:cNvPr id="3" name="İçerik Yer Tutucusu 2"/>
          <p:cNvSpPr>
            <a:spLocks noGrp="1"/>
          </p:cNvSpPr>
          <p:nvPr>
            <p:ph idx="1"/>
          </p:nvPr>
        </p:nvSpPr>
        <p:spPr/>
        <p:txBody>
          <a:bodyPr>
            <a:normAutofit fontScale="47500" lnSpcReduction="20000"/>
          </a:bodyPr>
          <a:lstStyle/>
          <a:p>
            <a:r>
              <a:rPr lang="tr-TR" b="1" dirty="0" err="1"/>
              <a:t>Schema</a:t>
            </a:r>
            <a:r>
              <a:rPr lang="tr-TR" b="1" dirty="0"/>
              <a:t> Master;</a:t>
            </a:r>
            <a:endParaRPr lang="tr-TR" dirty="0"/>
          </a:p>
          <a:p>
            <a:pPr marL="0" indent="0">
              <a:buNone/>
            </a:pPr>
            <a:r>
              <a:rPr lang="tr-TR" dirty="0"/>
              <a:t>Tüm güncelleme ve bilgiler </a:t>
            </a:r>
            <a:r>
              <a:rPr lang="tr-TR" dirty="0" err="1"/>
              <a:t>Schema</a:t>
            </a:r>
            <a:r>
              <a:rPr lang="tr-TR" dirty="0"/>
              <a:t> Master üzerinde tutulur. </a:t>
            </a:r>
            <a:r>
              <a:rPr lang="tr-TR" dirty="0" err="1"/>
              <a:t>Forest</a:t>
            </a:r>
            <a:r>
              <a:rPr lang="tr-TR" dirty="0"/>
              <a:t> bazında tektir. </a:t>
            </a:r>
            <a:r>
              <a:rPr lang="tr-TR" dirty="0" smtClean="0"/>
              <a:t>Active </a:t>
            </a:r>
            <a:r>
              <a:rPr lang="tr-TR" dirty="0"/>
              <a:t>Directory Domain Services içerisinde, yapıdaki nesnelerin sahip olacağı özellikleri belirleyen bileşendir. Nesnelerin biçimsel yapısını belirler diyebiliriz. Örneğin, kullanıcı nesnesinde ad, </a:t>
            </a:r>
            <a:r>
              <a:rPr lang="tr-TR" dirty="0" err="1"/>
              <a:t>soyad</a:t>
            </a:r>
            <a:r>
              <a:rPr lang="tr-TR" dirty="0"/>
              <a:t>, şehir, görev gibi bilgilerin olacağını </a:t>
            </a:r>
            <a:r>
              <a:rPr lang="tr-TR" dirty="0" err="1"/>
              <a:t>Schema</a:t>
            </a:r>
            <a:r>
              <a:rPr lang="tr-TR" dirty="0"/>
              <a:t> belirler. Bu rol üzerinde sadece Domain </a:t>
            </a:r>
            <a:r>
              <a:rPr lang="tr-TR" dirty="0" err="1"/>
              <a:t>Admins</a:t>
            </a:r>
            <a:r>
              <a:rPr lang="tr-TR" dirty="0"/>
              <a:t> ve </a:t>
            </a:r>
            <a:r>
              <a:rPr lang="tr-TR" dirty="0" err="1"/>
              <a:t>Enterprice</a:t>
            </a:r>
            <a:r>
              <a:rPr lang="tr-TR" dirty="0"/>
              <a:t> </a:t>
            </a:r>
            <a:r>
              <a:rPr lang="tr-TR" dirty="0" err="1"/>
              <a:t>Admins</a:t>
            </a:r>
            <a:r>
              <a:rPr lang="tr-TR" dirty="0"/>
              <a:t> grubu üyelerinin yetkileri vardır</a:t>
            </a:r>
            <a:r>
              <a:rPr lang="tr-TR" dirty="0" smtClean="0"/>
              <a:t>. </a:t>
            </a:r>
            <a:r>
              <a:rPr lang="tr-TR" dirty="0"/>
              <a:t>Diğer DC </a:t>
            </a:r>
            <a:r>
              <a:rPr lang="tr-TR" dirty="0" err="1"/>
              <a:t>ler</a:t>
            </a:r>
            <a:r>
              <a:rPr lang="tr-TR" dirty="0"/>
              <a:t> ile </a:t>
            </a:r>
            <a:r>
              <a:rPr lang="tr-TR" dirty="0" err="1"/>
              <a:t>replike</a:t>
            </a:r>
            <a:r>
              <a:rPr lang="tr-TR" dirty="0"/>
              <a:t> olur ve güncellemeleri yapar.</a:t>
            </a:r>
          </a:p>
          <a:p>
            <a:r>
              <a:rPr lang="tr-TR" b="1" dirty="0"/>
              <a:t>Domain </a:t>
            </a:r>
            <a:r>
              <a:rPr lang="tr-TR" b="1" dirty="0" err="1"/>
              <a:t>Naming</a:t>
            </a:r>
            <a:r>
              <a:rPr lang="tr-TR" b="1" dirty="0"/>
              <a:t> Master;</a:t>
            </a:r>
            <a:endParaRPr lang="tr-TR" dirty="0"/>
          </a:p>
          <a:p>
            <a:pPr marL="0" indent="0">
              <a:buNone/>
            </a:pPr>
            <a:r>
              <a:rPr lang="tr-TR" dirty="0" err="1"/>
              <a:t>Forest</a:t>
            </a:r>
            <a:r>
              <a:rPr lang="tr-TR" dirty="0"/>
              <a:t> içerisinde tektir. Domain içerisine giren ve çıkan objelerin bilgilerini tutar ve yönetir. Domain (Etki alanı) isimlerini bünyesinde tutan rehberdir diyebiliriz. Yeni bir domain kurulacağı zaman isim onayını bu rol verir. İsim çakışmasını önler.</a:t>
            </a:r>
          </a:p>
          <a:p>
            <a:r>
              <a:rPr lang="tr-TR" b="1" dirty="0"/>
              <a:t>PDC </a:t>
            </a:r>
            <a:r>
              <a:rPr lang="tr-TR" b="1" dirty="0" err="1"/>
              <a:t>Emulator</a:t>
            </a:r>
            <a:r>
              <a:rPr lang="tr-TR" b="1" dirty="0"/>
              <a:t>;</a:t>
            </a:r>
            <a:endParaRPr lang="tr-TR" dirty="0"/>
          </a:p>
          <a:p>
            <a:pPr marL="0" indent="0">
              <a:buNone/>
            </a:pPr>
            <a:r>
              <a:rPr lang="tr-TR" dirty="0"/>
              <a:t>Saat senkronizasyonu, Şifre değişiklikleri ve şifre </a:t>
            </a:r>
            <a:r>
              <a:rPr lang="tr-TR" dirty="0" err="1"/>
              <a:t>resetlemeleri</a:t>
            </a:r>
            <a:r>
              <a:rPr lang="tr-TR" dirty="0"/>
              <a:t>, </a:t>
            </a:r>
            <a:r>
              <a:rPr lang="tr-TR" dirty="0" err="1"/>
              <a:t>Group</a:t>
            </a:r>
            <a:r>
              <a:rPr lang="tr-TR" dirty="0"/>
              <a:t> </a:t>
            </a:r>
            <a:r>
              <a:rPr lang="tr-TR" dirty="0" err="1"/>
              <a:t>Policy</a:t>
            </a:r>
            <a:r>
              <a:rPr lang="tr-TR" dirty="0"/>
              <a:t> ve </a:t>
            </a:r>
            <a:r>
              <a:rPr lang="tr-TR" dirty="0" err="1"/>
              <a:t>sysvol</a:t>
            </a:r>
            <a:r>
              <a:rPr lang="tr-TR" dirty="0"/>
              <a:t> paylaşım erişimlerini yönetir. Domain içerisinde tektir</a:t>
            </a:r>
            <a:r>
              <a:rPr lang="tr-TR" dirty="0" smtClean="0"/>
              <a:t>. En önemli roldür. </a:t>
            </a:r>
            <a:r>
              <a:rPr lang="tr-TR" dirty="0"/>
              <a:t>Windows oturumlarını kontrol eder.</a:t>
            </a:r>
          </a:p>
          <a:p>
            <a:r>
              <a:rPr lang="tr-TR" b="1" dirty="0"/>
              <a:t>RID Master;</a:t>
            </a:r>
            <a:endParaRPr lang="tr-TR" dirty="0"/>
          </a:p>
          <a:p>
            <a:pPr marL="0" indent="0">
              <a:buNone/>
            </a:pPr>
            <a:r>
              <a:rPr lang="tr-TR" dirty="0"/>
              <a:t>Ağda bulunan tüm nesnelerin kendine has (benzersiz) bir SID numarası vardır. Nesnelerin benzersiz bir SID numarası almasını sağlar ve çakışmayı önler. </a:t>
            </a:r>
            <a:r>
              <a:rPr lang="tr-TR" dirty="0" smtClean="0"/>
              <a:t>Domain </a:t>
            </a:r>
            <a:r>
              <a:rPr lang="tr-TR" dirty="0"/>
              <a:t>içerisinde tektir. </a:t>
            </a:r>
          </a:p>
          <a:p>
            <a:r>
              <a:rPr lang="tr-TR" b="1" dirty="0" err="1"/>
              <a:t>Infrastructure</a:t>
            </a:r>
            <a:r>
              <a:rPr lang="tr-TR" b="1" dirty="0"/>
              <a:t> Master;</a:t>
            </a:r>
            <a:endParaRPr lang="tr-TR" dirty="0"/>
          </a:p>
          <a:p>
            <a:pPr marL="0" indent="0">
              <a:buNone/>
            </a:pPr>
            <a:r>
              <a:rPr lang="tr-TR" dirty="0"/>
              <a:t>Domainde tektir. Domainler arası bilgi transferini yapar ve güncel tutulmasını sağlar. Üzerindeki bilgi her daim günceldir.</a:t>
            </a:r>
          </a:p>
          <a:p>
            <a:pPr marL="0" indent="0">
              <a:buNone/>
            </a:pPr>
            <a:endParaRPr lang="tr-TR" dirty="0"/>
          </a:p>
        </p:txBody>
      </p:sp>
    </p:spTree>
    <p:extLst>
      <p:ext uri="{BB962C8B-B14F-4D97-AF65-F5344CB8AC3E}">
        <p14:creationId xmlns:p14="http://schemas.microsoft.com/office/powerpoint/2010/main" val="41633183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852936"/>
            <a:ext cx="8229600" cy="1143000"/>
          </a:xfrm>
        </p:spPr>
        <p:txBody>
          <a:bodyPr>
            <a:normAutofit fontScale="90000"/>
          </a:bodyPr>
          <a:lstStyle/>
          <a:p>
            <a:r>
              <a:rPr lang="tr-TR" sz="4000" b="1" dirty="0" smtClean="0">
                <a:latin typeface="Palatino Linotype" panose="02040502050505030304" pitchFamily="18" charset="0"/>
              </a:rPr>
              <a:t>Teşekkürler…</a:t>
            </a:r>
            <a:br>
              <a:rPr lang="tr-TR" sz="4000" b="1" dirty="0" smtClean="0">
                <a:latin typeface="Palatino Linotype" panose="02040502050505030304" pitchFamily="18" charset="0"/>
              </a:rPr>
            </a:br>
            <a:r>
              <a:rPr lang="tr-TR" sz="4000" b="1" dirty="0">
                <a:latin typeface="Palatino Linotype" panose="02040502050505030304" pitchFamily="18" charset="0"/>
              </a:rPr>
              <a:t/>
            </a:r>
            <a:br>
              <a:rPr lang="tr-TR" sz="4000" b="1" dirty="0">
                <a:latin typeface="Palatino Linotype" panose="02040502050505030304" pitchFamily="18" charset="0"/>
              </a:rPr>
            </a:br>
            <a:r>
              <a:rPr lang="tr-TR" sz="2000" b="1" dirty="0" smtClean="0">
                <a:latin typeface="Palatino Linotype" panose="02040502050505030304" pitchFamily="18" charset="0"/>
                <a:hlinkClick r:id="rId2"/>
              </a:rPr>
              <a:t>www.aliosmangokcan.com</a:t>
            </a:r>
            <a:r>
              <a:rPr lang="tr-TR" sz="2000" b="1" dirty="0" smtClean="0">
                <a:latin typeface="Palatino Linotype" panose="02040502050505030304" pitchFamily="18" charset="0"/>
              </a:rPr>
              <a:t/>
            </a:r>
            <a:br>
              <a:rPr lang="tr-TR" sz="2000" b="1" dirty="0" smtClean="0">
                <a:latin typeface="Palatino Linotype" panose="02040502050505030304" pitchFamily="18" charset="0"/>
              </a:rPr>
            </a:br>
            <a:r>
              <a:rPr lang="tr-TR" sz="2000" b="1" dirty="0" smtClean="0">
                <a:latin typeface="Palatino Linotype" panose="02040502050505030304" pitchFamily="18" charset="0"/>
              </a:rPr>
              <a:t>mail@aliosmangokcan.com</a:t>
            </a:r>
            <a:endParaRPr lang="tr-TR" sz="2000" b="1" dirty="0">
              <a:latin typeface="Palatino Linotype" panose="02040502050505030304" pitchFamily="18" charset="0"/>
            </a:endParaRPr>
          </a:p>
        </p:txBody>
      </p:sp>
    </p:spTree>
    <p:extLst>
      <p:ext uri="{BB962C8B-B14F-4D97-AF65-F5344CB8AC3E}">
        <p14:creationId xmlns:p14="http://schemas.microsoft.com/office/powerpoint/2010/main" val="30784312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fontScale="90000"/>
          </a:bodyPr>
          <a:lstStyle/>
          <a:p>
            <a:r>
              <a:rPr lang="tr-TR" dirty="0" smtClean="0">
                <a:latin typeface="Palatino Linotype" panose="02040502050505030304" pitchFamily="18" charset="0"/>
              </a:rPr>
              <a:t>Active Directory (AD)</a:t>
            </a:r>
            <a:endParaRPr lang="tr-TR"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lgn="just">
              <a:buNone/>
            </a:pPr>
            <a:r>
              <a:rPr lang="tr-TR" sz="2000" b="1" dirty="0">
                <a:latin typeface="Palatino Linotype" panose="02040502050505030304" pitchFamily="18" charset="0"/>
              </a:rPr>
              <a:t>Active Directory Özellikleri;</a:t>
            </a:r>
          </a:p>
          <a:p>
            <a:pPr marL="457200" indent="-457200" algn="just">
              <a:buFont typeface="+mj-lt"/>
              <a:buAutoNum type="arabicPeriod"/>
            </a:pPr>
            <a:r>
              <a:rPr lang="tr-TR" sz="2000" dirty="0">
                <a:latin typeface="Palatino Linotype" panose="02040502050505030304" pitchFamily="18" charset="0"/>
              </a:rPr>
              <a:t>Yönetilebilirlik</a:t>
            </a:r>
          </a:p>
          <a:p>
            <a:pPr marL="457200" indent="-457200" algn="just">
              <a:buFont typeface="+mj-lt"/>
              <a:buAutoNum type="arabicPeriod"/>
            </a:pPr>
            <a:r>
              <a:rPr lang="tr-TR" sz="2000" dirty="0">
                <a:latin typeface="Palatino Linotype" panose="02040502050505030304" pitchFamily="18" charset="0"/>
              </a:rPr>
              <a:t>Ölçeklenebilirlik</a:t>
            </a:r>
          </a:p>
          <a:p>
            <a:pPr marL="457200" indent="-457200" algn="just">
              <a:buFont typeface="+mj-lt"/>
              <a:buAutoNum type="arabicPeriod"/>
            </a:pPr>
            <a:r>
              <a:rPr lang="tr-TR" sz="2000" dirty="0" err="1">
                <a:latin typeface="Palatino Linotype" panose="02040502050505030304" pitchFamily="18" charset="0"/>
              </a:rPr>
              <a:t>Genişletilebilirlik</a:t>
            </a:r>
            <a:endParaRPr lang="tr-TR" sz="2000" dirty="0">
              <a:latin typeface="Palatino Linotype" panose="02040502050505030304" pitchFamily="18" charset="0"/>
            </a:endParaRPr>
          </a:p>
          <a:p>
            <a:pPr marL="457200" indent="-457200" algn="just">
              <a:buFont typeface="+mj-lt"/>
              <a:buAutoNum type="arabicPeriod"/>
            </a:pPr>
            <a:r>
              <a:rPr lang="tr-TR" sz="2000" dirty="0">
                <a:latin typeface="Palatino Linotype" panose="02040502050505030304" pitchFamily="18" charset="0"/>
              </a:rPr>
              <a:t>Güvenlik Entegrasyonu</a:t>
            </a:r>
          </a:p>
          <a:p>
            <a:pPr marL="457200" indent="-457200" algn="just">
              <a:buFont typeface="+mj-lt"/>
              <a:buAutoNum type="arabicPeriod"/>
            </a:pPr>
            <a:r>
              <a:rPr lang="tr-TR" sz="2000" dirty="0">
                <a:latin typeface="Palatino Linotype" panose="02040502050505030304" pitchFamily="18" charset="0"/>
              </a:rPr>
              <a:t>Diğer Dizin Servisleriyle Birlikte Çalışabilme</a:t>
            </a:r>
          </a:p>
          <a:p>
            <a:pPr marL="457200" indent="-457200" algn="just">
              <a:buFont typeface="+mj-lt"/>
              <a:buAutoNum type="arabicPeriod"/>
            </a:pPr>
            <a:r>
              <a:rPr lang="tr-TR" sz="2000" dirty="0">
                <a:latin typeface="Palatino Linotype" panose="02040502050505030304" pitchFamily="18" charset="0"/>
              </a:rPr>
              <a:t>Güvenli Kimlik Doğrulama ve Yetkilendirme</a:t>
            </a:r>
          </a:p>
          <a:p>
            <a:pPr marL="457200" indent="-457200" algn="just">
              <a:buFont typeface="+mj-lt"/>
              <a:buAutoNum type="arabicPeriod"/>
            </a:pPr>
            <a:r>
              <a:rPr lang="tr-TR" sz="2000" dirty="0" err="1">
                <a:latin typeface="Palatino Linotype" panose="02040502050505030304" pitchFamily="18" charset="0"/>
              </a:rPr>
              <a:t>Group</a:t>
            </a:r>
            <a:r>
              <a:rPr lang="tr-TR" sz="2000" dirty="0">
                <a:latin typeface="Palatino Linotype" panose="02040502050505030304" pitchFamily="18" charset="0"/>
              </a:rPr>
              <a:t> </a:t>
            </a:r>
            <a:r>
              <a:rPr lang="tr-TR" sz="2000" dirty="0" err="1">
                <a:latin typeface="Palatino Linotype" panose="02040502050505030304" pitchFamily="18" charset="0"/>
              </a:rPr>
              <a:t>Policy</a:t>
            </a:r>
            <a:r>
              <a:rPr lang="tr-TR" sz="2000" dirty="0">
                <a:latin typeface="Palatino Linotype" panose="02040502050505030304" pitchFamily="18" charset="0"/>
              </a:rPr>
              <a:t> ile Yönetim</a:t>
            </a:r>
          </a:p>
          <a:p>
            <a:pPr marL="457200" indent="-457200" algn="just">
              <a:buFont typeface="+mj-lt"/>
              <a:buAutoNum type="arabicPeriod"/>
            </a:pPr>
            <a:r>
              <a:rPr lang="tr-TR" sz="2000" dirty="0" err="1">
                <a:latin typeface="Palatino Linotype" panose="02040502050505030304" pitchFamily="18" charset="0"/>
              </a:rPr>
              <a:t>Dns</a:t>
            </a:r>
            <a:r>
              <a:rPr lang="tr-TR" sz="2000" dirty="0">
                <a:latin typeface="Palatino Linotype" panose="02040502050505030304" pitchFamily="18" charset="0"/>
              </a:rPr>
              <a:t> ve </a:t>
            </a:r>
            <a:r>
              <a:rPr lang="tr-TR" sz="2000" dirty="0" err="1">
                <a:latin typeface="Palatino Linotype" panose="02040502050505030304" pitchFamily="18" charset="0"/>
              </a:rPr>
              <a:t>Dhcp</a:t>
            </a:r>
            <a:r>
              <a:rPr lang="tr-TR" sz="2000" dirty="0">
                <a:latin typeface="Palatino Linotype" panose="02040502050505030304" pitchFamily="18" charset="0"/>
              </a:rPr>
              <a:t> gibi Servislerle Birlikte Çalışabilme Özelliği</a:t>
            </a:r>
          </a:p>
        </p:txBody>
      </p:sp>
    </p:spTree>
    <p:extLst>
      <p:ext uri="{BB962C8B-B14F-4D97-AF65-F5344CB8AC3E}">
        <p14:creationId xmlns:p14="http://schemas.microsoft.com/office/powerpoint/2010/main" val="2459799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AD Mantıksal Yapısı</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71700" y="1988840"/>
            <a:ext cx="5400600" cy="3619551"/>
          </a:xfrm>
        </p:spPr>
      </p:pic>
    </p:spTree>
    <p:extLst>
      <p:ext uri="{BB962C8B-B14F-4D97-AF65-F5344CB8AC3E}">
        <p14:creationId xmlns:p14="http://schemas.microsoft.com/office/powerpoint/2010/main" val="3908659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a:bodyPr>
          <a:lstStyle/>
          <a:p>
            <a:r>
              <a:rPr lang="tr-TR" sz="3600" dirty="0" smtClean="0">
                <a:latin typeface="Palatino Linotype" panose="02040502050505030304" pitchFamily="18" charset="0"/>
              </a:rPr>
              <a:t>Active Directory (AD) Mantıksal Yapısı</a:t>
            </a:r>
            <a:endParaRPr lang="tr-TR" sz="3600"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lgn="just">
              <a:buNone/>
            </a:pPr>
            <a:r>
              <a:rPr lang="tr-TR" sz="2000" b="1" dirty="0" smtClean="0">
                <a:latin typeface="Palatino Linotype" panose="02040502050505030304" pitchFamily="18" charset="0"/>
              </a:rPr>
              <a:t>Domain: </a:t>
            </a:r>
            <a:r>
              <a:rPr lang="tr-TR" sz="2000" dirty="0">
                <a:latin typeface="Palatino Linotype" panose="02040502050505030304" pitchFamily="18" charset="0"/>
              </a:rPr>
              <a:t>Active </a:t>
            </a:r>
            <a:r>
              <a:rPr lang="tr-TR" sz="2000" dirty="0" err="1">
                <a:latin typeface="Palatino Linotype" panose="02040502050505030304" pitchFamily="18" charset="0"/>
              </a:rPr>
              <a:t>Directory’nin</a:t>
            </a:r>
            <a:r>
              <a:rPr lang="tr-TR" sz="2000" dirty="0">
                <a:latin typeface="Palatino Linotype" panose="02040502050505030304" pitchFamily="18" charset="0"/>
              </a:rPr>
              <a:t> en temel bileşenidir. Domain sistem yöneticisi tarafından benzersiz bir isim seçilerek oluşturulmalıdır. Ayrıca </a:t>
            </a:r>
            <a:r>
              <a:rPr lang="tr-TR" sz="2000" dirty="0" err="1">
                <a:latin typeface="Palatino Linotype" panose="02040502050505030304" pitchFamily="18" charset="0"/>
              </a:rPr>
              <a:t>Domain’ler</a:t>
            </a:r>
            <a:r>
              <a:rPr lang="tr-TR" sz="2000" dirty="0">
                <a:latin typeface="Palatino Linotype" panose="02040502050505030304" pitchFamily="18" charset="0"/>
              </a:rPr>
              <a:t> güvenlik noktasında belli sınırlara sahiptir. Eğer sistem yöneticisi ayrıca bir izin belirlememişse, bir kullanıcının hakları sadece o Domain içerisinde geçerli olacaktır. Her bir Domain kendi güvenlik yapısına sahiptir.</a:t>
            </a:r>
          </a:p>
          <a:p>
            <a:pPr marL="0" indent="0" algn="just">
              <a:buNone/>
            </a:pPr>
            <a:r>
              <a:rPr lang="tr-TR" sz="2000" dirty="0" err="1">
                <a:latin typeface="Palatino Linotype" panose="02040502050505030304" pitchFamily="18" charset="0"/>
              </a:rPr>
              <a:t>Domain’ler</a:t>
            </a:r>
            <a:r>
              <a:rPr lang="tr-TR" sz="2000" dirty="0">
                <a:latin typeface="Palatino Linotype" panose="02040502050505030304" pitchFamily="18" charset="0"/>
              </a:rPr>
              <a:t> ayrıca </a:t>
            </a:r>
            <a:r>
              <a:rPr lang="tr-TR" sz="2000" dirty="0" err="1">
                <a:latin typeface="Palatino Linotype" panose="02040502050505030304" pitchFamily="18" charset="0"/>
              </a:rPr>
              <a:t>replikasyon</a:t>
            </a:r>
            <a:r>
              <a:rPr lang="tr-TR" sz="2000" dirty="0">
                <a:latin typeface="Palatino Linotype" panose="02040502050505030304" pitchFamily="18" charset="0"/>
              </a:rPr>
              <a:t> birimi olarak adlandırılır. Bir Domain içerisinde, Active Directory </a:t>
            </a:r>
            <a:r>
              <a:rPr lang="tr-TR" sz="2000" dirty="0" err="1">
                <a:latin typeface="Palatino Linotype" panose="02040502050505030304" pitchFamily="18" charset="0"/>
              </a:rPr>
              <a:t>veritabanı</a:t>
            </a:r>
            <a:r>
              <a:rPr lang="tr-TR" sz="2000" dirty="0">
                <a:latin typeface="Palatino Linotype" panose="02040502050505030304" pitchFamily="18" charset="0"/>
              </a:rPr>
              <a:t> kopyalarını bulunduran Domain </a:t>
            </a:r>
            <a:r>
              <a:rPr lang="tr-TR" sz="2000" dirty="0" err="1">
                <a:latin typeface="Palatino Linotype" panose="02040502050505030304" pitchFamily="18" charset="0"/>
              </a:rPr>
              <a:t>Controller’lar</a:t>
            </a:r>
            <a:r>
              <a:rPr lang="tr-TR" sz="2000" dirty="0">
                <a:latin typeface="Palatino Linotype" panose="02040502050505030304" pitchFamily="18" charset="0"/>
              </a:rPr>
              <a:t> bu </a:t>
            </a:r>
            <a:r>
              <a:rPr lang="tr-TR" sz="2000" dirty="0" err="1">
                <a:latin typeface="Palatino Linotype" panose="02040502050505030304" pitchFamily="18" charset="0"/>
              </a:rPr>
              <a:t>koyaları</a:t>
            </a:r>
            <a:r>
              <a:rPr lang="tr-TR" sz="2000" dirty="0">
                <a:latin typeface="Palatino Linotype" panose="02040502050505030304" pitchFamily="18" charset="0"/>
              </a:rPr>
              <a:t> Domain içerisinde yapılan değişiklikleri birbirlerine </a:t>
            </a:r>
            <a:r>
              <a:rPr lang="tr-TR" sz="2000" dirty="0" err="1">
                <a:latin typeface="Palatino Linotype" panose="02040502050505030304" pitchFamily="18" charset="0"/>
              </a:rPr>
              <a:t>kopyalarak</a:t>
            </a:r>
            <a:r>
              <a:rPr lang="tr-TR" sz="2000" dirty="0">
                <a:latin typeface="Palatino Linotype" panose="02040502050505030304" pitchFamily="18" charset="0"/>
              </a:rPr>
              <a:t> </a:t>
            </a:r>
            <a:r>
              <a:rPr lang="tr-TR" sz="2000" dirty="0" err="1">
                <a:latin typeface="Palatino Linotype" panose="02040502050505030304" pitchFamily="18" charset="0"/>
              </a:rPr>
              <a:t>replikasyon</a:t>
            </a:r>
            <a:r>
              <a:rPr lang="tr-TR" sz="2000" dirty="0">
                <a:latin typeface="Palatino Linotype" panose="02040502050505030304" pitchFamily="18" charset="0"/>
              </a:rPr>
              <a:t> yaparlar.</a:t>
            </a:r>
          </a:p>
        </p:txBody>
      </p:sp>
    </p:spTree>
    <p:extLst>
      <p:ext uri="{BB962C8B-B14F-4D97-AF65-F5344CB8AC3E}">
        <p14:creationId xmlns:p14="http://schemas.microsoft.com/office/powerpoint/2010/main" val="1116383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a:bodyPr>
          <a:lstStyle/>
          <a:p>
            <a:r>
              <a:rPr lang="tr-TR" sz="3600" dirty="0" smtClean="0">
                <a:latin typeface="Palatino Linotype" panose="02040502050505030304" pitchFamily="18" charset="0"/>
              </a:rPr>
              <a:t>Active Directory (AD) Mantıksal Yapısı</a:t>
            </a:r>
            <a:endParaRPr lang="tr-TR" sz="3600"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buNone/>
            </a:pPr>
            <a:r>
              <a:rPr lang="tr-TR" sz="1500" b="1" dirty="0" err="1">
                <a:latin typeface="Palatino Linotype" panose="02040502050505030304" pitchFamily="18" charset="0"/>
              </a:rPr>
              <a:t>Tree</a:t>
            </a:r>
            <a:r>
              <a:rPr lang="tr-TR" sz="1500" b="1" dirty="0">
                <a:latin typeface="Palatino Linotype" panose="02040502050505030304" pitchFamily="18" charset="0"/>
              </a:rPr>
              <a:t> ve </a:t>
            </a:r>
            <a:r>
              <a:rPr lang="tr-TR" sz="1500" b="1" dirty="0" err="1" smtClean="0">
                <a:latin typeface="Palatino Linotype" panose="02040502050505030304" pitchFamily="18" charset="0"/>
              </a:rPr>
              <a:t>Forest</a:t>
            </a:r>
            <a:r>
              <a:rPr lang="tr-TR" sz="1500" b="1" dirty="0" smtClean="0">
                <a:latin typeface="Palatino Linotype" panose="02040502050505030304" pitchFamily="18" charset="0"/>
              </a:rPr>
              <a:t>: </a:t>
            </a:r>
            <a:r>
              <a:rPr lang="tr-TR" sz="1500" dirty="0" smtClean="0">
                <a:latin typeface="Palatino Linotype" panose="02040502050505030304" pitchFamily="18" charset="0"/>
              </a:rPr>
              <a:t>Oluşturulan </a:t>
            </a:r>
            <a:r>
              <a:rPr lang="tr-TR" sz="1500" dirty="0">
                <a:latin typeface="Palatino Linotype" panose="02040502050505030304" pitchFamily="18" charset="0"/>
              </a:rPr>
              <a:t>ilk Windows Server </a:t>
            </a:r>
            <a:r>
              <a:rPr lang="tr-TR" sz="1500" dirty="0" err="1">
                <a:latin typeface="Palatino Linotype" panose="02040502050505030304" pitchFamily="18" charset="0"/>
              </a:rPr>
              <a:t>Domain’i</a:t>
            </a:r>
            <a:r>
              <a:rPr lang="tr-TR" sz="1500" dirty="0">
                <a:latin typeface="Palatino Linotype" panose="02040502050505030304" pitchFamily="18" charset="0"/>
              </a:rPr>
              <a:t>, Active Directory yapısındaki Kök </a:t>
            </a:r>
            <a:r>
              <a:rPr lang="tr-TR" sz="1500" dirty="0" err="1">
                <a:latin typeface="Palatino Linotype" panose="02040502050505030304" pitchFamily="18" charset="0"/>
              </a:rPr>
              <a:t>Domain’i</a:t>
            </a:r>
            <a:r>
              <a:rPr lang="tr-TR" sz="1500" dirty="0">
                <a:latin typeface="Palatino Linotype" panose="02040502050505030304" pitchFamily="18" charset="0"/>
              </a:rPr>
              <a:t> (</a:t>
            </a:r>
            <a:r>
              <a:rPr lang="tr-TR" sz="1500" dirty="0" err="1">
                <a:latin typeface="Palatino Linotype" panose="02040502050505030304" pitchFamily="18" charset="0"/>
              </a:rPr>
              <a:t>Root</a:t>
            </a:r>
            <a:r>
              <a:rPr lang="tr-TR" sz="1500" dirty="0">
                <a:latin typeface="Palatino Linotype" panose="02040502050505030304" pitchFamily="18" charset="0"/>
              </a:rPr>
              <a:t> Domain) ifade eder. Bundan sonra oluşturulacak olan yeni ek </a:t>
            </a:r>
            <a:r>
              <a:rPr lang="tr-TR" sz="1500" dirty="0" err="1">
                <a:latin typeface="Palatino Linotype" panose="02040502050505030304" pitchFamily="18" charset="0"/>
              </a:rPr>
              <a:t>Domain’ler</a:t>
            </a:r>
            <a:r>
              <a:rPr lang="tr-TR" sz="1500" dirty="0">
                <a:latin typeface="Palatino Linotype" panose="02040502050505030304" pitchFamily="18" charset="0"/>
              </a:rPr>
              <a:t> dizinin mantıksal </a:t>
            </a:r>
            <a:r>
              <a:rPr lang="tr-TR" sz="1500" dirty="0" err="1">
                <a:latin typeface="Palatino Linotype" panose="02040502050505030304" pitchFamily="18" charset="0"/>
              </a:rPr>
              <a:t>Tree</a:t>
            </a:r>
            <a:r>
              <a:rPr lang="tr-TR" sz="1500" dirty="0">
                <a:latin typeface="Palatino Linotype" panose="02040502050505030304" pitchFamily="18" charset="0"/>
              </a:rPr>
              <a:t> veya </a:t>
            </a:r>
            <a:r>
              <a:rPr lang="tr-TR" sz="1500" dirty="0" err="1">
                <a:latin typeface="Palatino Linotype" panose="02040502050505030304" pitchFamily="18" charset="0"/>
              </a:rPr>
              <a:t>Forest</a:t>
            </a:r>
            <a:r>
              <a:rPr lang="tr-TR" sz="1500" dirty="0">
                <a:latin typeface="Palatino Linotype" panose="02040502050505030304" pitchFamily="18" charset="0"/>
              </a:rPr>
              <a:t> yapısını oluşturacaktır.</a:t>
            </a:r>
          </a:p>
          <a:p>
            <a:pPr marL="0" indent="0">
              <a:buNone/>
            </a:pPr>
            <a:endParaRPr lang="tr-TR" sz="1500" dirty="0">
              <a:latin typeface="Palatino Linotype" panose="02040502050505030304" pitchFamily="18" charset="0"/>
            </a:endParaRPr>
          </a:p>
          <a:p>
            <a:pPr marL="0" indent="0">
              <a:buNone/>
            </a:pPr>
            <a:r>
              <a:rPr lang="tr-TR" sz="1500" b="1" dirty="0" err="1" smtClean="0">
                <a:latin typeface="Palatino Linotype" panose="02040502050505030304" pitchFamily="18" charset="0"/>
              </a:rPr>
              <a:t>Tree</a:t>
            </a:r>
            <a:r>
              <a:rPr lang="tr-TR" sz="1500" b="1" dirty="0" smtClean="0">
                <a:latin typeface="Palatino Linotype" panose="02040502050505030304" pitchFamily="18" charset="0"/>
              </a:rPr>
              <a:t>: </a:t>
            </a:r>
            <a:r>
              <a:rPr lang="tr-TR" sz="1500" dirty="0" smtClean="0">
                <a:latin typeface="Palatino Linotype" panose="02040502050505030304" pitchFamily="18" charset="0"/>
              </a:rPr>
              <a:t>Bir </a:t>
            </a:r>
            <a:r>
              <a:rPr lang="tr-TR" sz="1500" dirty="0" err="1">
                <a:latin typeface="Palatino Linotype" panose="02040502050505030304" pitchFamily="18" charset="0"/>
              </a:rPr>
              <a:t>Tree</a:t>
            </a:r>
            <a:r>
              <a:rPr lang="tr-TR" sz="1500" dirty="0">
                <a:latin typeface="Palatino Linotype" panose="02040502050505030304" pitchFamily="18" charset="0"/>
              </a:rPr>
              <a:t> yapısında yeni bir Domain eklendiği zaman, yeni eklenen Domain sondan eklendiği </a:t>
            </a:r>
            <a:r>
              <a:rPr lang="tr-TR" sz="1500" dirty="0" err="1">
                <a:latin typeface="Palatino Linotype" panose="02040502050505030304" pitchFamily="18" charset="0"/>
              </a:rPr>
              <a:t>Domain’inin</a:t>
            </a:r>
            <a:r>
              <a:rPr lang="tr-TR" sz="1500" dirty="0">
                <a:latin typeface="Palatino Linotype" panose="02040502050505030304" pitchFamily="18" charset="0"/>
              </a:rPr>
              <a:t> Child </a:t>
            </a:r>
            <a:r>
              <a:rPr lang="tr-TR" sz="1500" dirty="0" err="1">
                <a:latin typeface="Palatino Linotype" panose="02040502050505030304" pitchFamily="18" charset="0"/>
              </a:rPr>
              <a:t>Domain’i</a:t>
            </a:r>
            <a:r>
              <a:rPr lang="tr-TR" sz="1500" dirty="0">
                <a:latin typeface="Palatino Linotype" panose="02040502050505030304" pitchFamily="18" charset="0"/>
              </a:rPr>
              <a:t> durumunda olur ve eklendiği Domain de eklenen Domain için </a:t>
            </a:r>
            <a:r>
              <a:rPr lang="tr-TR" sz="1500" dirty="0" err="1">
                <a:latin typeface="Palatino Linotype" panose="02040502050505030304" pitchFamily="18" charset="0"/>
              </a:rPr>
              <a:t>Parent</a:t>
            </a:r>
            <a:r>
              <a:rPr lang="tr-TR" sz="1500" dirty="0">
                <a:latin typeface="Palatino Linotype" panose="02040502050505030304" pitchFamily="18" charset="0"/>
              </a:rPr>
              <a:t> Domain olur. Yeni oluşturulan Child </a:t>
            </a:r>
            <a:r>
              <a:rPr lang="tr-TR" sz="1500" dirty="0" err="1">
                <a:latin typeface="Palatino Linotype" panose="02040502050505030304" pitchFamily="18" charset="0"/>
              </a:rPr>
              <a:t>Domain’in</a:t>
            </a:r>
            <a:r>
              <a:rPr lang="tr-TR" sz="1500" dirty="0">
                <a:latin typeface="Palatino Linotype" panose="02040502050505030304" pitchFamily="18" charset="0"/>
              </a:rPr>
              <a:t> ismi </a:t>
            </a:r>
            <a:r>
              <a:rPr lang="tr-TR" sz="1500" dirty="0" err="1">
                <a:latin typeface="Palatino Linotype" panose="02040502050505030304" pitchFamily="18" charset="0"/>
              </a:rPr>
              <a:t>Parent</a:t>
            </a:r>
            <a:r>
              <a:rPr lang="tr-TR" sz="1500" dirty="0">
                <a:latin typeface="Palatino Linotype" panose="02040502050505030304" pitchFamily="18" charset="0"/>
              </a:rPr>
              <a:t> </a:t>
            </a:r>
            <a:r>
              <a:rPr lang="tr-TR" sz="1500" dirty="0" err="1">
                <a:latin typeface="Palatino Linotype" panose="02040502050505030304" pitchFamily="18" charset="0"/>
              </a:rPr>
              <a:t>Domain’den</a:t>
            </a:r>
            <a:r>
              <a:rPr lang="tr-TR" sz="1500" dirty="0">
                <a:latin typeface="Palatino Linotype" panose="02040502050505030304" pitchFamily="18" charset="0"/>
              </a:rPr>
              <a:t> gelen isimle birleştirilir ve yeni oluşan </a:t>
            </a:r>
            <a:r>
              <a:rPr lang="tr-TR" sz="1500" dirty="0" err="1">
                <a:latin typeface="Palatino Linotype" panose="02040502050505030304" pitchFamily="18" charset="0"/>
              </a:rPr>
              <a:t>Domain’in</a:t>
            </a:r>
            <a:r>
              <a:rPr lang="tr-TR" sz="1500" dirty="0">
                <a:latin typeface="Palatino Linotype" panose="02040502050505030304" pitchFamily="18" charset="0"/>
              </a:rPr>
              <a:t> DNS ismi ortaya çıkar.</a:t>
            </a:r>
          </a:p>
          <a:p>
            <a:pPr marL="0" indent="0">
              <a:buNone/>
            </a:pPr>
            <a:r>
              <a:rPr lang="tr-TR" sz="1500" dirty="0">
                <a:latin typeface="Palatino Linotype" panose="02040502050505030304" pitchFamily="18" charset="0"/>
              </a:rPr>
              <a:t>Örneğin </a:t>
            </a:r>
            <a:r>
              <a:rPr lang="tr-TR" sz="1500" dirty="0" smtClean="0">
                <a:latin typeface="Palatino Linotype" panose="02040502050505030304" pitchFamily="18" charset="0"/>
              </a:rPr>
              <a:t>“cbu.edu.tr” </a:t>
            </a:r>
            <a:r>
              <a:rPr lang="tr-TR" sz="1500" dirty="0">
                <a:latin typeface="Palatino Linotype" panose="02040502050505030304" pitchFamily="18" charset="0"/>
              </a:rPr>
              <a:t>bir </a:t>
            </a:r>
            <a:r>
              <a:rPr lang="tr-TR" sz="1500" dirty="0" err="1">
                <a:latin typeface="Palatino Linotype" panose="02040502050505030304" pitchFamily="18" charset="0"/>
              </a:rPr>
              <a:t>Root</a:t>
            </a:r>
            <a:r>
              <a:rPr lang="tr-TR" sz="1500" dirty="0">
                <a:latin typeface="Palatino Linotype" panose="02040502050505030304" pitchFamily="18" charset="0"/>
              </a:rPr>
              <a:t> </a:t>
            </a:r>
            <a:r>
              <a:rPr lang="tr-TR" sz="1500" dirty="0" err="1">
                <a:latin typeface="Palatino Linotype" panose="02040502050505030304" pitchFamily="18" charset="0"/>
              </a:rPr>
              <a:t>Domain’dir</a:t>
            </a:r>
            <a:r>
              <a:rPr lang="tr-TR" sz="1500" dirty="0">
                <a:latin typeface="Palatino Linotype" panose="02040502050505030304" pitchFamily="18" charset="0"/>
              </a:rPr>
              <a:t>. Bu </a:t>
            </a:r>
            <a:r>
              <a:rPr lang="tr-TR" sz="1500" dirty="0" err="1">
                <a:latin typeface="Palatino Linotype" panose="02040502050505030304" pitchFamily="18" charset="0"/>
              </a:rPr>
              <a:t>Domain’e</a:t>
            </a:r>
            <a:r>
              <a:rPr lang="tr-TR" sz="1500" dirty="0">
                <a:latin typeface="Palatino Linotype" panose="02040502050505030304" pitchFamily="18" charset="0"/>
              </a:rPr>
              <a:t> eklenecek yeni bir Domain </a:t>
            </a:r>
            <a:r>
              <a:rPr lang="tr-TR" sz="1500" dirty="0" smtClean="0">
                <a:latin typeface="Palatino Linotype" panose="02040502050505030304" pitchFamily="18" charset="0"/>
              </a:rPr>
              <a:t>“cbu.edu.tr” </a:t>
            </a:r>
            <a:r>
              <a:rPr lang="tr-TR" sz="1500" dirty="0" err="1">
                <a:latin typeface="Palatino Linotype" panose="02040502050505030304" pitchFamily="18" charset="0"/>
              </a:rPr>
              <a:t>Domain’inin</a:t>
            </a:r>
            <a:r>
              <a:rPr lang="tr-TR" sz="1500" dirty="0">
                <a:latin typeface="Palatino Linotype" panose="02040502050505030304" pitchFamily="18" charset="0"/>
              </a:rPr>
              <a:t> Child </a:t>
            </a:r>
            <a:r>
              <a:rPr lang="tr-TR" sz="1500" dirty="0" err="1">
                <a:latin typeface="Palatino Linotype" panose="02040502050505030304" pitchFamily="18" charset="0"/>
              </a:rPr>
              <a:t>Domain’i</a:t>
            </a:r>
            <a:r>
              <a:rPr lang="tr-TR" sz="1500" dirty="0">
                <a:latin typeface="Palatino Linotype" panose="02040502050505030304" pitchFamily="18" charset="0"/>
              </a:rPr>
              <a:t> olacaktır. Buna örnek olarak </a:t>
            </a:r>
            <a:r>
              <a:rPr lang="tr-TR" sz="1500" dirty="0" smtClean="0">
                <a:latin typeface="Palatino Linotype" panose="02040502050505030304" pitchFamily="18" charset="0"/>
              </a:rPr>
              <a:t>“turgutlumyo.cbu.edu.tr” </a:t>
            </a:r>
            <a:r>
              <a:rPr lang="tr-TR" sz="1500" dirty="0" err="1">
                <a:latin typeface="Palatino Linotype" panose="02040502050505030304" pitchFamily="18" charset="0"/>
              </a:rPr>
              <a:t>Domain’ini</a:t>
            </a:r>
            <a:r>
              <a:rPr lang="tr-TR" sz="1500" dirty="0">
                <a:latin typeface="Palatino Linotype" panose="02040502050505030304" pitchFamily="18" charset="0"/>
              </a:rPr>
              <a:t> gösterebiliriz. Bu örnekte </a:t>
            </a:r>
            <a:r>
              <a:rPr lang="tr-TR" sz="1500" dirty="0" smtClean="0">
                <a:latin typeface="Palatino Linotype" panose="02040502050505030304" pitchFamily="18" charset="0"/>
              </a:rPr>
              <a:t>turgutlumyo.cbu.edu.tr, cbu.edu.tr </a:t>
            </a:r>
            <a:r>
              <a:rPr lang="tr-TR" sz="1500" dirty="0" err="1">
                <a:latin typeface="Palatino Linotype" panose="02040502050505030304" pitchFamily="18" charset="0"/>
              </a:rPr>
              <a:t>Domain’inin</a:t>
            </a:r>
            <a:r>
              <a:rPr lang="tr-TR" sz="1500" dirty="0">
                <a:latin typeface="Palatino Linotype" panose="02040502050505030304" pitchFamily="18" charset="0"/>
              </a:rPr>
              <a:t> Child </a:t>
            </a:r>
            <a:r>
              <a:rPr lang="tr-TR" sz="1500" dirty="0" err="1">
                <a:latin typeface="Palatino Linotype" panose="02040502050505030304" pitchFamily="18" charset="0"/>
              </a:rPr>
              <a:t>Domain’i</a:t>
            </a:r>
            <a:r>
              <a:rPr lang="tr-TR" sz="1500" dirty="0">
                <a:latin typeface="Palatino Linotype" panose="02040502050505030304" pitchFamily="18" charset="0"/>
              </a:rPr>
              <a:t> olacaktır. c</a:t>
            </a:r>
            <a:r>
              <a:rPr lang="tr-TR" sz="1500" dirty="0" smtClean="0">
                <a:latin typeface="Palatino Linotype" panose="02040502050505030304" pitchFamily="18" charset="0"/>
              </a:rPr>
              <a:t>bu.edu.tr </a:t>
            </a:r>
            <a:r>
              <a:rPr lang="tr-TR" sz="1500" dirty="0" err="1">
                <a:latin typeface="Palatino Linotype" panose="02040502050505030304" pitchFamily="18" charset="0"/>
              </a:rPr>
              <a:t>Domain’i</a:t>
            </a:r>
            <a:r>
              <a:rPr lang="tr-TR" sz="1500" dirty="0">
                <a:latin typeface="Palatino Linotype" panose="02040502050505030304" pitchFamily="18" charset="0"/>
              </a:rPr>
              <a:t> ise </a:t>
            </a:r>
            <a:r>
              <a:rPr lang="tr-TR" sz="1500" dirty="0" err="1">
                <a:latin typeface="Palatino Linotype" panose="02040502050505030304" pitchFamily="18" charset="0"/>
              </a:rPr>
              <a:t>Parent</a:t>
            </a:r>
            <a:r>
              <a:rPr lang="tr-TR" sz="1500" dirty="0">
                <a:latin typeface="Palatino Linotype" panose="02040502050505030304" pitchFamily="18" charset="0"/>
              </a:rPr>
              <a:t> Domain konumundadır</a:t>
            </a:r>
            <a:r>
              <a:rPr lang="tr-TR" sz="1500" dirty="0" smtClean="0">
                <a:latin typeface="Palatino Linotype" panose="02040502050505030304" pitchFamily="18" charset="0"/>
              </a:rPr>
              <a:t>.</a:t>
            </a:r>
          </a:p>
          <a:p>
            <a:pPr marL="0" indent="0">
              <a:buNone/>
            </a:pPr>
            <a:endParaRPr lang="tr-TR" sz="1500" dirty="0" smtClean="0">
              <a:latin typeface="Palatino Linotype" panose="02040502050505030304" pitchFamily="18" charset="0"/>
            </a:endParaRPr>
          </a:p>
          <a:p>
            <a:pPr marL="0" indent="0">
              <a:buNone/>
            </a:pPr>
            <a:r>
              <a:rPr lang="tr-TR" sz="1500" b="1" dirty="0" err="1" smtClean="0">
                <a:latin typeface="Palatino Linotype" panose="02040502050505030304" pitchFamily="18" charset="0"/>
              </a:rPr>
              <a:t>Forest</a:t>
            </a:r>
            <a:r>
              <a:rPr lang="tr-TR" sz="1500" b="1" dirty="0" smtClean="0">
                <a:latin typeface="Palatino Linotype" panose="02040502050505030304" pitchFamily="18" charset="0"/>
              </a:rPr>
              <a:t>: </a:t>
            </a:r>
            <a:r>
              <a:rPr lang="tr-TR" sz="1500" dirty="0" err="1" smtClean="0">
                <a:latin typeface="Palatino Linotype" panose="02040502050505030304" pitchFamily="18" charset="0"/>
              </a:rPr>
              <a:t>Forest</a:t>
            </a:r>
            <a:r>
              <a:rPr lang="tr-TR" sz="1500" dirty="0">
                <a:latin typeface="Palatino Linotype" panose="02040502050505030304" pitchFamily="18" charset="0"/>
              </a:rPr>
              <a:t>, birden fazla </a:t>
            </a:r>
            <a:r>
              <a:rPr lang="tr-TR" sz="1500" dirty="0" err="1">
                <a:latin typeface="Palatino Linotype" panose="02040502050505030304" pitchFamily="18" charset="0"/>
              </a:rPr>
              <a:t>Tree’nin</a:t>
            </a:r>
            <a:r>
              <a:rPr lang="tr-TR" sz="1500" dirty="0">
                <a:latin typeface="Palatino Linotype" panose="02040502050505030304" pitchFamily="18" charset="0"/>
              </a:rPr>
              <a:t> birleşmiş halidir. Oluşturulan ilk Domain bir </a:t>
            </a:r>
            <a:r>
              <a:rPr lang="tr-TR" sz="1500" dirty="0" err="1">
                <a:latin typeface="Palatino Linotype" panose="02040502050505030304" pitchFamily="18" charset="0"/>
              </a:rPr>
              <a:t>Tree’yi</a:t>
            </a:r>
            <a:r>
              <a:rPr lang="tr-TR" sz="1500" dirty="0">
                <a:latin typeface="Palatino Linotype" panose="02040502050505030304" pitchFamily="18" charset="0"/>
              </a:rPr>
              <a:t> ifade eder ve ilk </a:t>
            </a:r>
            <a:r>
              <a:rPr lang="tr-TR" sz="1500" dirty="0" err="1">
                <a:latin typeface="Palatino Linotype" panose="02040502050505030304" pitchFamily="18" charset="0"/>
              </a:rPr>
              <a:t>Tree’nin</a:t>
            </a:r>
            <a:r>
              <a:rPr lang="tr-TR" sz="1500" dirty="0">
                <a:latin typeface="Palatino Linotype" panose="02040502050505030304" pitchFamily="18" charset="0"/>
              </a:rPr>
              <a:t> oluşturulmasıyla </a:t>
            </a:r>
            <a:r>
              <a:rPr lang="tr-TR" sz="1500" dirty="0" err="1">
                <a:latin typeface="Palatino Linotype" panose="02040502050505030304" pitchFamily="18" charset="0"/>
              </a:rPr>
              <a:t>Forest’da</a:t>
            </a:r>
            <a:r>
              <a:rPr lang="tr-TR" sz="1500" dirty="0">
                <a:latin typeface="Palatino Linotype" panose="02040502050505030304" pitchFamily="18" charset="0"/>
              </a:rPr>
              <a:t> oluşmuş olur. Sonradan bu </a:t>
            </a:r>
            <a:r>
              <a:rPr lang="tr-TR" sz="1500" dirty="0" err="1">
                <a:latin typeface="Palatino Linotype" panose="02040502050505030304" pitchFamily="18" charset="0"/>
              </a:rPr>
              <a:t>Forest’a</a:t>
            </a:r>
            <a:r>
              <a:rPr lang="tr-TR" sz="1500" dirty="0">
                <a:latin typeface="Palatino Linotype" panose="02040502050505030304" pitchFamily="18" charset="0"/>
              </a:rPr>
              <a:t> eklenecek olan </a:t>
            </a:r>
            <a:r>
              <a:rPr lang="tr-TR" sz="1500" dirty="0" err="1">
                <a:latin typeface="Palatino Linotype" panose="02040502050505030304" pitchFamily="18" charset="0"/>
              </a:rPr>
              <a:t>Tree’ler</a:t>
            </a:r>
            <a:r>
              <a:rPr lang="tr-TR" sz="1500" dirty="0">
                <a:latin typeface="Palatino Linotype" panose="02040502050505030304" pitchFamily="18" charset="0"/>
              </a:rPr>
              <a:t>, diğer </a:t>
            </a:r>
            <a:r>
              <a:rPr lang="tr-TR" sz="1500" dirty="0" err="1">
                <a:latin typeface="Palatino Linotype" panose="02040502050505030304" pitchFamily="18" charset="0"/>
              </a:rPr>
              <a:t>Tree’lerle</a:t>
            </a:r>
            <a:r>
              <a:rPr lang="tr-TR" sz="1500" dirty="0">
                <a:latin typeface="Palatino Linotype" panose="02040502050505030304" pitchFamily="18" charset="0"/>
              </a:rPr>
              <a:t> aynı isim aralığını paylaşmayacak </a:t>
            </a:r>
            <a:r>
              <a:rPr lang="tr-TR" sz="1500" dirty="0" err="1">
                <a:latin typeface="Palatino Linotype" panose="02040502050505030304" pitchFamily="18" charset="0"/>
              </a:rPr>
              <a:t>olasalar</a:t>
            </a:r>
            <a:r>
              <a:rPr lang="tr-TR" sz="1500" dirty="0">
                <a:latin typeface="Palatino Linotype" panose="02040502050505030304" pitchFamily="18" charset="0"/>
              </a:rPr>
              <a:t> da aynı </a:t>
            </a:r>
            <a:r>
              <a:rPr lang="tr-TR" sz="1500" dirty="0" err="1">
                <a:latin typeface="Palatino Linotype" panose="02040502050505030304" pitchFamily="18" charset="0"/>
              </a:rPr>
              <a:t>Schema</a:t>
            </a:r>
            <a:r>
              <a:rPr lang="tr-TR" sz="1500" dirty="0">
                <a:latin typeface="Palatino Linotype" panose="02040502050505030304" pitchFamily="18" charset="0"/>
              </a:rPr>
              <a:t> ve Global </a:t>
            </a:r>
            <a:r>
              <a:rPr lang="tr-TR" sz="1500" dirty="0" err="1">
                <a:latin typeface="Palatino Linotype" panose="02040502050505030304" pitchFamily="18" charset="0"/>
              </a:rPr>
              <a:t>Catalog’a</a:t>
            </a:r>
            <a:r>
              <a:rPr lang="tr-TR" sz="1500" dirty="0">
                <a:latin typeface="Palatino Linotype" panose="02040502050505030304" pitchFamily="18" charset="0"/>
              </a:rPr>
              <a:t> sahip olurlar. </a:t>
            </a:r>
            <a:r>
              <a:rPr lang="tr-TR" sz="1500" dirty="0" err="1">
                <a:latin typeface="Palatino Linotype" panose="02040502050505030304" pitchFamily="18" charset="0"/>
              </a:rPr>
              <a:t>Forest</a:t>
            </a:r>
            <a:r>
              <a:rPr lang="tr-TR" sz="1500" dirty="0">
                <a:latin typeface="Palatino Linotype" panose="02040502050505030304" pitchFamily="18" charset="0"/>
              </a:rPr>
              <a:t> oluşturulurken kurulmuş olan ilk </a:t>
            </a:r>
            <a:r>
              <a:rPr lang="tr-TR" sz="1500" dirty="0" err="1">
                <a:latin typeface="Palatino Linotype" panose="02040502050505030304" pitchFamily="18" charset="0"/>
              </a:rPr>
              <a:t>Tree</a:t>
            </a:r>
            <a:r>
              <a:rPr lang="tr-TR" sz="1500" dirty="0">
                <a:latin typeface="Palatino Linotype" panose="02040502050505030304" pitchFamily="18" charset="0"/>
              </a:rPr>
              <a:t> </a:t>
            </a:r>
            <a:r>
              <a:rPr lang="tr-TR" sz="1500" dirty="0" err="1">
                <a:latin typeface="Palatino Linotype" panose="02040502050505030304" pitchFamily="18" charset="0"/>
              </a:rPr>
              <a:t>Forest-Root</a:t>
            </a:r>
            <a:r>
              <a:rPr lang="tr-TR" sz="1500" dirty="0">
                <a:latin typeface="Palatino Linotype" panose="02040502050505030304" pitchFamily="18" charset="0"/>
              </a:rPr>
              <a:t> olarak bilinir ve diğer </a:t>
            </a:r>
            <a:r>
              <a:rPr lang="tr-TR" sz="1500" dirty="0" err="1">
                <a:latin typeface="Palatino Linotype" panose="02040502050505030304" pitchFamily="18" charset="0"/>
              </a:rPr>
              <a:t>Tree’ler</a:t>
            </a:r>
            <a:r>
              <a:rPr lang="tr-TR" sz="1500" dirty="0">
                <a:latin typeface="Palatino Linotype" panose="02040502050505030304" pitchFamily="18" charset="0"/>
              </a:rPr>
              <a:t> bu </a:t>
            </a:r>
            <a:r>
              <a:rPr lang="tr-TR" sz="1500" dirty="0" err="1">
                <a:latin typeface="Palatino Linotype" panose="02040502050505030304" pitchFamily="18" charset="0"/>
              </a:rPr>
              <a:t>Forest</a:t>
            </a:r>
            <a:r>
              <a:rPr lang="tr-TR" sz="1500" dirty="0">
                <a:latin typeface="Palatino Linotype" panose="02040502050505030304" pitchFamily="18" charset="0"/>
              </a:rPr>
              <a:t> </a:t>
            </a:r>
            <a:r>
              <a:rPr lang="tr-TR" sz="1500" dirty="0" err="1">
                <a:latin typeface="Palatino Linotype" panose="02040502050505030304" pitchFamily="18" charset="0"/>
              </a:rPr>
              <a:t>Root</a:t>
            </a:r>
            <a:r>
              <a:rPr lang="tr-TR" sz="1500" dirty="0">
                <a:latin typeface="Palatino Linotype" panose="02040502050505030304" pitchFamily="18" charset="0"/>
              </a:rPr>
              <a:t> altında toplanırlar.</a:t>
            </a:r>
          </a:p>
        </p:txBody>
      </p:sp>
    </p:spTree>
    <p:extLst>
      <p:ext uri="{BB962C8B-B14F-4D97-AF65-F5344CB8AC3E}">
        <p14:creationId xmlns:p14="http://schemas.microsoft.com/office/powerpoint/2010/main" val="710436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AD Mantıksal Yapısı</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9019" y="1700808"/>
            <a:ext cx="7005961" cy="4225714"/>
          </a:xfrm>
        </p:spPr>
      </p:pic>
    </p:spTree>
    <p:extLst>
      <p:ext uri="{BB962C8B-B14F-4D97-AF65-F5344CB8AC3E}">
        <p14:creationId xmlns:p14="http://schemas.microsoft.com/office/powerpoint/2010/main" val="3262995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b="1" dirty="0" smtClean="0">
                <a:latin typeface="Palatino Linotype" panose="02040502050505030304" pitchFamily="18" charset="0"/>
              </a:rPr>
              <a:t>AD Mantıksal Yapısı</a:t>
            </a:r>
            <a:endParaRPr lang="tr-TR" sz="2800" b="1" dirty="0">
              <a:latin typeface="Palatino Linotype" panose="02040502050505030304" pitchFamily="18" charset="0"/>
            </a:endParaRPr>
          </a:p>
        </p:txBody>
      </p:sp>
      <p:pic>
        <p:nvPicPr>
          <p:cNvPr id="4" name="İçerik Yer Tutucusu 3"/>
          <p:cNvPicPr>
            <a:picLocks noGrp="1" noChangeAspect="1"/>
          </p:cNvPicPr>
          <p:nvPr>
            <p:ph idx="1"/>
          </p:nvPr>
        </p:nvPicPr>
        <p:blipFill rotWithShape="1">
          <a:blip r:embed="rId2">
            <a:extLst>
              <a:ext uri="{28A0092B-C50C-407E-A947-70E740481C1C}">
                <a14:useLocalDpi xmlns:a14="http://schemas.microsoft.com/office/drawing/2010/main" val="0"/>
              </a:ext>
            </a:extLst>
          </a:blip>
          <a:srcRect b="7982"/>
          <a:stretch/>
        </p:blipFill>
        <p:spPr>
          <a:xfrm>
            <a:off x="2824192" y="2132856"/>
            <a:ext cx="3495616" cy="3888432"/>
          </a:xfrm>
        </p:spPr>
      </p:pic>
    </p:spTree>
    <p:extLst>
      <p:ext uri="{BB962C8B-B14F-4D97-AF65-F5344CB8AC3E}">
        <p14:creationId xmlns:p14="http://schemas.microsoft.com/office/powerpoint/2010/main" val="236305547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1191</TotalTime>
  <Words>1473</Words>
  <Application>Microsoft Office PowerPoint</Application>
  <PresentationFormat>Ekran Gösterisi (4:3)</PresentationFormat>
  <Paragraphs>126</Paragraphs>
  <Slides>34</Slides>
  <Notes>0</Notes>
  <HiddenSlides>0</HiddenSlides>
  <MMClips>0</MMClips>
  <ScaleCrop>false</ScaleCrop>
  <HeadingPairs>
    <vt:vector size="4" baseType="variant">
      <vt:variant>
        <vt:lpstr>Tema</vt:lpstr>
      </vt:variant>
      <vt:variant>
        <vt:i4>1</vt:i4>
      </vt:variant>
      <vt:variant>
        <vt:lpstr>Slayt Başlıkları</vt:lpstr>
      </vt:variant>
      <vt:variant>
        <vt:i4>34</vt:i4>
      </vt:variant>
    </vt:vector>
  </HeadingPairs>
  <TitlesOfParts>
    <vt:vector size="35" baseType="lpstr">
      <vt:lpstr>Ofis Teması</vt:lpstr>
      <vt:lpstr>Turgutlu Meslek Yüksek Okulu  Bilgisayar Programcılığı</vt:lpstr>
      <vt:lpstr>Active Directory (AD)</vt:lpstr>
      <vt:lpstr>Active Directory (AD)</vt:lpstr>
      <vt:lpstr>Active Directory (AD)</vt:lpstr>
      <vt:lpstr>AD Mantıksal Yapısı</vt:lpstr>
      <vt:lpstr>Active Directory (AD) Mantıksal Yapısı</vt:lpstr>
      <vt:lpstr>Active Directory (AD) Mantıksal Yapısı</vt:lpstr>
      <vt:lpstr>AD Mantıksal Yapısı</vt:lpstr>
      <vt:lpstr>AD Mantıksal Yapısı</vt:lpstr>
      <vt:lpstr>Active Directory (AD) Mantıksal Yapısı</vt:lpstr>
      <vt:lpstr>Active Directory (AD) Mantıksal Yapısı</vt:lpstr>
      <vt:lpstr>Active Directory (AD) Mantıksal Yapısı</vt:lpstr>
      <vt:lpstr>Active Directory (AD) Mantıksal Yapısı</vt:lpstr>
      <vt:lpstr>Active Directory (AD) Mantıksal Yapısı</vt:lpstr>
      <vt:lpstr>Organizasyon Birimi (Organizational Unit-OU)</vt:lpstr>
      <vt:lpstr>Organizasyon Birimi (Organizational Unit-OU)</vt:lpstr>
      <vt:lpstr>Active Directory Kurulumu-1</vt:lpstr>
      <vt:lpstr>Active Directory Kurulumu-2</vt:lpstr>
      <vt:lpstr>Active Directory Kurulumu-3</vt:lpstr>
      <vt:lpstr>Active Directory Kurulumu-4</vt:lpstr>
      <vt:lpstr>Active Directory Kurulumu-5</vt:lpstr>
      <vt:lpstr>Active Directory Kurulumu-6</vt:lpstr>
      <vt:lpstr>Active Directory Kurulumu-7</vt:lpstr>
      <vt:lpstr>Active Directory Kurulumu-8</vt:lpstr>
      <vt:lpstr>Active Directory Kurulumu-9</vt:lpstr>
      <vt:lpstr>Active Directory Kurulumu-10</vt:lpstr>
      <vt:lpstr>Active Directory Kurulumu-11</vt:lpstr>
      <vt:lpstr>Active Directory Kurulumu-12</vt:lpstr>
      <vt:lpstr>Active Directory Kurulumu-13</vt:lpstr>
      <vt:lpstr>Active Directory Kurulumu-14</vt:lpstr>
      <vt:lpstr>FSMO ROLLERİ</vt:lpstr>
      <vt:lpstr>FSMO ROLLERİ</vt:lpstr>
      <vt:lpstr>FSMO (Flexible Single Master Operation)</vt:lpstr>
      <vt:lpstr>Teşekkürler…  www.aliosmangokcan.com mail@aliosmangokcan.com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SUNUCU İŞLETİM SİSTEMLERİ</dc:title>
  <dc:creator>Ali Osman Gökcan</dc:creator>
  <cp:lastModifiedBy>Windows Kullanıcısı</cp:lastModifiedBy>
  <cp:revision>120</cp:revision>
  <dcterms:created xsi:type="dcterms:W3CDTF">2016-02-27T17:53:00Z</dcterms:created>
  <dcterms:modified xsi:type="dcterms:W3CDTF">2018-10-25T06:55:34Z</dcterms:modified>
</cp:coreProperties>
</file>